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2" r:id="rId3"/>
    <p:sldId id="257" r:id="rId4"/>
    <p:sldId id="263" r:id="rId5"/>
    <p:sldId id="259" r:id="rId6"/>
    <p:sldId id="260"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1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86850EA-42AD-46DC-8AB9-2A61A0B206EE}" type="datetimeFigureOut">
              <a:rPr lang="id-ID" smtClean="0"/>
              <a:pPr/>
              <a:t>13/11/2019</a:t>
            </a:fld>
            <a:endParaRPr lang="id-ID"/>
          </a:p>
        </p:txBody>
      </p:sp>
      <p:sp>
        <p:nvSpPr>
          <p:cNvPr id="20" name="Footer Placeholder 19"/>
          <p:cNvSpPr>
            <a:spLocks noGrp="1"/>
          </p:cNvSpPr>
          <p:nvPr>
            <p:ph type="ftr" sz="quarter" idx="11"/>
          </p:nvPr>
        </p:nvSpPr>
        <p:spPr/>
        <p:txBody>
          <a:bodyPr/>
          <a:lstStyle>
            <a:extLst/>
          </a:lstStyle>
          <a:p>
            <a:endParaRPr lang="id-ID"/>
          </a:p>
        </p:txBody>
      </p:sp>
      <p:sp>
        <p:nvSpPr>
          <p:cNvPr id="10" name="Slide Number Placeholder 9"/>
          <p:cNvSpPr>
            <a:spLocks noGrp="1"/>
          </p:cNvSpPr>
          <p:nvPr>
            <p:ph type="sldNum" sz="quarter" idx="12"/>
          </p:nvPr>
        </p:nvSpPr>
        <p:spPr/>
        <p:txBody>
          <a:bodyPr/>
          <a:lstStyle>
            <a:extLst/>
          </a:lstStyle>
          <a:p>
            <a:fld id="{B9FD761E-E777-4A06-BA8F-A6AC70780C96}" type="slidenum">
              <a:rPr lang="id-ID" smtClean="0"/>
              <a:pPr/>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6850EA-42AD-46DC-8AB9-2A61A0B206EE}" type="datetimeFigureOut">
              <a:rPr lang="id-ID" smtClean="0"/>
              <a:pPr/>
              <a:t>13/11/2019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9FD761E-E777-4A06-BA8F-A6AC70780C9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6850EA-42AD-46DC-8AB9-2A61A0B206EE}" type="datetimeFigureOut">
              <a:rPr lang="id-ID" smtClean="0"/>
              <a:pPr/>
              <a:t>13/11/2019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9FD761E-E777-4A06-BA8F-A6AC70780C9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6850EA-42AD-46DC-8AB9-2A61A0B206EE}" type="datetimeFigureOut">
              <a:rPr lang="id-ID" smtClean="0"/>
              <a:pPr/>
              <a:t>13/11/2019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9FD761E-E777-4A06-BA8F-A6AC70780C9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6850EA-42AD-46DC-8AB9-2A61A0B206EE}" type="datetimeFigureOut">
              <a:rPr lang="id-ID" smtClean="0"/>
              <a:pPr/>
              <a:t>13/11/2019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9FD761E-E777-4A06-BA8F-A6AC70780C96}" type="slidenum">
              <a:rPr lang="id-ID" smtClean="0"/>
              <a:pPr/>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6850EA-42AD-46DC-8AB9-2A61A0B206EE}" type="datetimeFigureOut">
              <a:rPr lang="id-ID" smtClean="0"/>
              <a:pPr/>
              <a:t>13/11/2019</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B9FD761E-E777-4A06-BA8F-A6AC70780C9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6850EA-42AD-46DC-8AB9-2A61A0B206EE}" type="datetimeFigureOut">
              <a:rPr lang="id-ID" smtClean="0"/>
              <a:pPr/>
              <a:t>13/11/2019</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B9FD761E-E777-4A06-BA8F-A6AC70780C9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86850EA-42AD-46DC-8AB9-2A61A0B206EE}" type="datetimeFigureOut">
              <a:rPr lang="id-ID" smtClean="0"/>
              <a:pPr/>
              <a:t>13/11/2019</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B9FD761E-E777-4A06-BA8F-A6AC70780C9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86850EA-42AD-46DC-8AB9-2A61A0B206EE}" type="datetimeFigureOut">
              <a:rPr lang="id-ID" smtClean="0"/>
              <a:pPr/>
              <a:t>13/11/2019</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B9FD761E-E777-4A06-BA8F-A6AC70780C96}" type="slidenum">
              <a:rPr lang="id-ID" smtClean="0"/>
              <a:pPr/>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6850EA-42AD-46DC-8AB9-2A61A0B206EE}" type="datetimeFigureOut">
              <a:rPr lang="id-ID" smtClean="0"/>
              <a:pPr/>
              <a:t>13/11/2019</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B9FD761E-E777-4A06-BA8F-A6AC70780C9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86850EA-42AD-46DC-8AB9-2A61A0B206EE}" type="datetimeFigureOut">
              <a:rPr lang="id-ID" smtClean="0"/>
              <a:pPr/>
              <a:t>13/11/2019</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B9FD761E-E777-4A06-BA8F-A6AC70780C96}" type="slidenum">
              <a:rPr lang="id-ID" smtClean="0"/>
              <a:pPr/>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86850EA-42AD-46DC-8AB9-2A61A0B206EE}" type="datetimeFigureOut">
              <a:rPr lang="id-ID" smtClean="0"/>
              <a:pPr/>
              <a:t>13/11/2019</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9FD761E-E777-4A06-BA8F-A6AC70780C96}" type="slidenum">
              <a:rPr lang="id-ID" smtClean="0"/>
              <a:pPr/>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260648"/>
            <a:ext cx="7200800" cy="1470025"/>
          </a:xfrm>
        </p:spPr>
        <p:txBody>
          <a:bodyPr>
            <a:normAutofit/>
          </a:bodyPr>
          <a:lstStyle/>
          <a:p>
            <a:r>
              <a:rPr lang="id-ID" dirty="0" smtClean="0"/>
              <a:t>SOSIALISASI </a:t>
            </a:r>
            <a:br>
              <a:rPr lang="id-ID" dirty="0" smtClean="0"/>
            </a:br>
            <a:r>
              <a:rPr lang="id-ID" dirty="0" smtClean="0"/>
              <a:t>PERATURAN BUPATI BOGOR </a:t>
            </a:r>
            <a:endParaRPr lang="id-ID" dirty="0"/>
          </a:p>
        </p:txBody>
      </p:sp>
      <p:sp>
        <p:nvSpPr>
          <p:cNvPr id="3" name="Subtitle 2"/>
          <p:cNvSpPr>
            <a:spLocks noGrp="1"/>
          </p:cNvSpPr>
          <p:nvPr>
            <p:ph type="subTitle" idx="1"/>
          </p:nvPr>
        </p:nvSpPr>
        <p:spPr>
          <a:xfrm>
            <a:off x="1547664" y="1700808"/>
            <a:ext cx="7452320" cy="1752600"/>
          </a:xfrm>
        </p:spPr>
        <p:txBody>
          <a:bodyPr>
            <a:noAutofit/>
          </a:bodyPr>
          <a:lstStyle/>
          <a:p>
            <a:r>
              <a:rPr lang="id-ID" sz="2000" dirty="0" smtClean="0"/>
              <a:t>NOMOR 92 TAHUN 2018</a:t>
            </a:r>
          </a:p>
          <a:p>
            <a:r>
              <a:rPr lang="id-ID" sz="2000" dirty="0" smtClean="0"/>
              <a:t>TENTANG KETENTUAN UMUM PERATURAN ZONASI PEMANFAATAN RUANG DI KABUPATEN BOGOR</a:t>
            </a:r>
          </a:p>
          <a:p>
            <a:endParaRPr lang="id-ID" sz="2000" dirty="0" smtClean="0"/>
          </a:p>
          <a:p>
            <a:endParaRPr lang="id-ID" sz="2000" dirty="0" smtClean="0"/>
          </a:p>
          <a:p>
            <a:pPr algn="ctr"/>
            <a:r>
              <a:rPr lang="id-ID" sz="2000" dirty="0" smtClean="0"/>
              <a:t>Disampaikan Pada </a:t>
            </a:r>
          </a:p>
          <a:p>
            <a:pPr algn="ctr"/>
            <a:r>
              <a:rPr lang="id-ID" sz="2000" dirty="0" smtClean="0"/>
              <a:t>Hari : Kamis,  tanggal 14 Nopembe r 2019</a:t>
            </a:r>
          </a:p>
          <a:p>
            <a:pPr algn="ctr"/>
            <a:r>
              <a:rPr lang="id-ID" sz="2000" dirty="0" smtClean="0"/>
              <a:t>Oleh :</a:t>
            </a:r>
          </a:p>
          <a:p>
            <a:pPr algn="ctr"/>
            <a:r>
              <a:rPr lang="id-ID" sz="2000" dirty="0" smtClean="0"/>
              <a:t>RENALDI YUSHAB FIANSYAH,  S.SOS</a:t>
            </a:r>
          </a:p>
          <a:p>
            <a:pPr algn="ctr"/>
            <a:r>
              <a:rPr lang="id-ID" sz="2000" dirty="0" smtClean="0"/>
              <a:t>Asisten Pemerintahan dan Kesejahteraan Rakyat</a:t>
            </a:r>
          </a:p>
          <a:p>
            <a:endParaRPr lang="id-ID" sz="2000" dirty="0" smtClean="0"/>
          </a:p>
          <a:p>
            <a:endParaRPr lang="id-ID" sz="2000" dirty="0" smtClean="0"/>
          </a:p>
          <a:p>
            <a:endParaRPr lang="id-ID" sz="2000" dirty="0" smtClean="0"/>
          </a:p>
          <a:p>
            <a:pPr algn="r"/>
            <a:r>
              <a:rPr lang="id-ID" sz="2000" dirty="0" smtClean="0"/>
              <a:t>SEKRETARIAT DAERAH KABUPATEN BOGOR @2019</a:t>
            </a:r>
            <a:endParaRPr lang="id-ID" sz="2000" dirty="0"/>
          </a:p>
        </p:txBody>
      </p:sp>
      <p:pic>
        <p:nvPicPr>
          <p:cNvPr id="4" name="Picture 5"/>
          <p:cNvPicPr>
            <a:picLocks noChangeAspect="1" noChangeArrowheads="1"/>
          </p:cNvPicPr>
          <p:nvPr/>
        </p:nvPicPr>
        <p:blipFill>
          <a:blip r:embed="rId2" cstate="print"/>
          <a:srcRect/>
          <a:stretch>
            <a:fillRect/>
          </a:stretch>
        </p:blipFill>
        <p:spPr bwMode="auto">
          <a:xfrm rot="1527100">
            <a:off x="292509" y="5152921"/>
            <a:ext cx="993500" cy="1519469"/>
          </a:xfrm>
          <a:prstGeom prst="rect">
            <a:avLst/>
          </a:prstGeom>
          <a:ln>
            <a:headEnd/>
            <a:tailEnd/>
          </a:ln>
        </p:spPr>
        <p:style>
          <a:lnRef idx="2">
            <a:schemeClr val="dk1"/>
          </a:lnRef>
          <a:fillRef idx="1">
            <a:schemeClr val="lt1"/>
          </a:fillRef>
          <a:effectRef idx="0">
            <a:schemeClr val="dk1"/>
          </a:effectRef>
          <a:fontRef idx="minor">
            <a:schemeClr val="dk1"/>
          </a:fontRef>
        </p:style>
      </p:pic>
      <p:pic>
        <p:nvPicPr>
          <p:cNvPr id="5" name="Picture 4"/>
          <p:cNvPicPr>
            <a:picLocks noChangeAspect="1" noChangeArrowheads="1"/>
          </p:cNvPicPr>
          <p:nvPr/>
        </p:nvPicPr>
        <p:blipFill>
          <a:blip r:embed="rId3" cstate="print"/>
          <a:srcRect/>
          <a:stretch>
            <a:fillRect/>
          </a:stretch>
        </p:blipFill>
        <p:spPr bwMode="auto">
          <a:xfrm rot="1632404">
            <a:off x="332191" y="3430149"/>
            <a:ext cx="1008112" cy="1541818"/>
          </a:xfrm>
          <a:prstGeom prst="rect">
            <a:avLst/>
          </a:prstGeom>
          <a:ln>
            <a:headEnd/>
            <a:tailEnd/>
          </a:ln>
        </p:spPr>
        <p:style>
          <a:lnRef idx="2">
            <a:schemeClr val="dk1"/>
          </a:lnRef>
          <a:fillRef idx="1">
            <a:schemeClr val="lt1"/>
          </a:fillRef>
          <a:effectRef idx="0">
            <a:schemeClr val="dk1"/>
          </a:effectRef>
          <a:fontRef idx="minor">
            <a:schemeClr val="dk1"/>
          </a:fontRef>
        </p:style>
      </p:pic>
      <p:pic>
        <p:nvPicPr>
          <p:cNvPr id="6" name="Picture 4"/>
          <p:cNvPicPr>
            <a:picLocks noChangeAspect="1" noChangeArrowheads="1"/>
          </p:cNvPicPr>
          <p:nvPr/>
        </p:nvPicPr>
        <p:blipFill>
          <a:blip r:embed="rId3" cstate="print"/>
          <a:srcRect/>
          <a:stretch>
            <a:fillRect/>
          </a:stretch>
        </p:blipFill>
        <p:spPr bwMode="auto">
          <a:xfrm rot="1632404">
            <a:off x="332191" y="2061997"/>
            <a:ext cx="1008112" cy="1541818"/>
          </a:xfrm>
          <a:prstGeom prst="rect">
            <a:avLst/>
          </a:prstGeom>
          <a:ln>
            <a:headEnd/>
            <a:tailEnd/>
          </a:ln>
        </p:spPr>
        <p:style>
          <a:lnRef idx="2">
            <a:schemeClr val="dk1"/>
          </a:lnRef>
          <a:fillRef idx="1">
            <a:schemeClr val="lt1"/>
          </a:fillRef>
          <a:effectRef idx="0">
            <a:schemeClr val="dk1"/>
          </a:effectRef>
          <a:fontRef idx="minor">
            <a:schemeClr val="dk1"/>
          </a:fontRef>
        </p:style>
      </p:pic>
      <p:pic>
        <p:nvPicPr>
          <p:cNvPr id="7" name="Picture 3"/>
          <p:cNvPicPr>
            <a:picLocks noChangeAspect="1" noChangeArrowheads="1"/>
          </p:cNvPicPr>
          <p:nvPr/>
        </p:nvPicPr>
        <p:blipFill>
          <a:blip r:embed="rId4" cstate="print"/>
          <a:srcRect/>
          <a:stretch>
            <a:fillRect/>
          </a:stretch>
        </p:blipFill>
        <p:spPr bwMode="auto">
          <a:xfrm rot="1561656">
            <a:off x="318121" y="329382"/>
            <a:ext cx="992198" cy="1517478"/>
          </a:xfrm>
          <a:prstGeom prst="rect">
            <a:avLst/>
          </a:prstGeom>
          <a:ln>
            <a:headEnd/>
            <a:tailEnd/>
          </a:ln>
        </p:spPr>
        <p:style>
          <a:lnRef idx="2">
            <a:schemeClr val="dk1"/>
          </a:lnRef>
          <a:fillRef idx="1">
            <a:schemeClr val="lt1"/>
          </a:fillRef>
          <a:effectRef idx="0">
            <a:schemeClr val="dk1"/>
          </a:effectRef>
          <a:fontRef idx="minor">
            <a:schemeClr val="dk1"/>
          </a:fontRef>
        </p:style>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cstate="print"/>
          <a:srcRect/>
          <a:stretch>
            <a:fillRect/>
          </a:stretch>
        </p:blipFill>
        <p:spPr bwMode="auto">
          <a:xfrm rot="1527100">
            <a:off x="292509" y="5152921"/>
            <a:ext cx="993500" cy="1519469"/>
          </a:xfrm>
          <a:prstGeom prst="rect">
            <a:avLst/>
          </a:prstGeom>
          <a:ln>
            <a:headEnd/>
            <a:tailEnd/>
          </a:ln>
        </p:spPr>
        <p:style>
          <a:lnRef idx="2">
            <a:schemeClr val="dk1"/>
          </a:lnRef>
          <a:fillRef idx="1">
            <a:schemeClr val="lt1"/>
          </a:fillRef>
          <a:effectRef idx="0">
            <a:schemeClr val="dk1"/>
          </a:effectRef>
          <a:fontRef idx="minor">
            <a:schemeClr val="dk1"/>
          </a:fontRef>
        </p:style>
      </p:pic>
      <p:pic>
        <p:nvPicPr>
          <p:cNvPr id="8" name="Picture 4"/>
          <p:cNvPicPr>
            <a:picLocks noChangeAspect="1" noChangeArrowheads="1"/>
          </p:cNvPicPr>
          <p:nvPr/>
        </p:nvPicPr>
        <p:blipFill>
          <a:blip r:embed="rId3" cstate="print"/>
          <a:srcRect/>
          <a:stretch>
            <a:fillRect/>
          </a:stretch>
        </p:blipFill>
        <p:spPr bwMode="auto">
          <a:xfrm rot="1632404">
            <a:off x="332191" y="3430149"/>
            <a:ext cx="1008112" cy="1541818"/>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2" name="Title 1"/>
          <p:cNvSpPr>
            <a:spLocks noGrp="1"/>
          </p:cNvSpPr>
          <p:nvPr>
            <p:ph type="title"/>
          </p:nvPr>
        </p:nvSpPr>
        <p:spPr>
          <a:xfrm>
            <a:off x="1619672" y="274638"/>
            <a:ext cx="7314016" cy="1143000"/>
          </a:xfrm>
        </p:spPr>
        <p:txBody>
          <a:bodyPr>
            <a:normAutofit fontScale="90000"/>
          </a:bodyPr>
          <a:lstStyle/>
          <a:p>
            <a:r>
              <a:rPr lang="id-ID" dirty="0" smtClean="0"/>
              <a:t>Latar Belakang </a:t>
            </a:r>
            <a:br>
              <a:rPr lang="id-ID" dirty="0" smtClean="0"/>
            </a:br>
            <a:r>
              <a:rPr lang="id-ID" dirty="0" smtClean="0"/>
              <a:t>(Filosofis, Sosilogis dan Yuridis)</a:t>
            </a:r>
            <a:endParaRPr lang="id-ID" dirty="0"/>
          </a:p>
        </p:txBody>
      </p:sp>
      <p:pic>
        <p:nvPicPr>
          <p:cNvPr id="1028" name="Picture 4"/>
          <p:cNvPicPr>
            <a:picLocks noChangeAspect="1" noChangeArrowheads="1"/>
          </p:cNvPicPr>
          <p:nvPr/>
        </p:nvPicPr>
        <p:blipFill>
          <a:blip r:embed="rId3" cstate="print"/>
          <a:srcRect/>
          <a:stretch>
            <a:fillRect/>
          </a:stretch>
        </p:blipFill>
        <p:spPr bwMode="auto">
          <a:xfrm rot="1632404">
            <a:off x="332191" y="2061997"/>
            <a:ext cx="1008112" cy="1541818"/>
          </a:xfrm>
          <a:prstGeom prst="rect">
            <a:avLst/>
          </a:prstGeom>
          <a:ln>
            <a:headEnd/>
            <a:tailEnd/>
          </a:ln>
        </p:spPr>
        <p:style>
          <a:lnRef idx="2">
            <a:schemeClr val="dk1"/>
          </a:lnRef>
          <a:fillRef idx="1">
            <a:schemeClr val="lt1"/>
          </a:fillRef>
          <a:effectRef idx="0">
            <a:schemeClr val="dk1"/>
          </a:effectRef>
          <a:fontRef idx="minor">
            <a:schemeClr val="dk1"/>
          </a:fontRef>
        </p:style>
      </p:pic>
      <p:pic>
        <p:nvPicPr>
          <p:cNvPr id="1027" name="Picture 3"/>
          <p:cNvPicPr>
            <a:picLocks noChangeAspect="1" noChangeArrowheads="1"/>
          </p:cNvPicPr>
          <p:nvPr/>
        </p:nvPicPr>
        <p:blipFill>
          <a:blip r:embed="rId4" cstate="print"/>
          <a:srcRect/>
          <a:stretch>
            <a:fillRect/>
          </a:stretch>
        </p:blipFill>
        <p:spPr bwMode="auto">
          <a:xfrm rot="1561656">
            <a:off x="318121" y="329382"/>
            <a:ext cx="992198" cy="1517478"/>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12" name="Content Placeholder 2"/>
          <p:cNvSpPr txBox="1">
            <a:spLocks/>
          </p:cNvSpPr>
          <p:nvPr/>
        </p:nvSpPr>
        <p:spPr>
          <a:xfrm>
            <a:off x="1547664" y="1724744"/>
            <a:ext cx="7498080" cy="4800600"/>
          </a:xfrm>
          <a:prstGeom prst="rect">
            <a:avLst/>
          </a:prstGeom>
        </p:spPr>
        <p:txBody>
          <a:bodyPr>
            <a:noAutofit/>
          </a:bodyPr>
          <a:lstStyle/>
          <a:p>
            <a:pPr marL="365760" marR="0" lvl="0" indent="-283464" algn="just" defTabSz="914400" rtl="0" eaLnBrk="1" fontAlgn="auto" latinLnBrk="0" hangingPunct="1">
              <a:lnSpc>
                <a:spcPct val="100000"/>
              </a:lnSpc>
              <a:spcBef>
                <a:spcPts val="600"/>
              </a:spcBef>
              <a:spcAft>
                <a:spcPts val="1200"/>
              </a:spcAft>
              <a:buClr>
                <a:schemeClr val="accent1"/>
              </a:buClr>
              <a:buSzPct val="80000"/>
              <a:buFont typeface="Wingdings 2"/>
              <a:buChar char=""/>
              <a:tabLst/>
              <a:defRPr/>
            </a:pPr>
            <a:r>
              <a:rPr kumimoji="0" lang="id-ID" sz="2500" b="0" i="0" u="none" strike="noStrike" kern="1200" cap="none" spc="0" normalizeH="0" baseline="0" noProof="0" dirty="0" smtClean="0">
                <a:ln>
                  <a:noFill/>
                </a:ln>
                <a:solidFill>
                  <a:schemeClr val="tx1"/>
                </a:solidFill>
                <a:effectLst/>
                <a:uLnTx/>
                <a:uFillTx/>
                <a:latin typeface="+mn-lt"/>
                <a:ea typeface="+mn-ea"/>
                <a:cs typeface="+mn-cs"/>
              </a:rPr>
              <a:t>Memberikan pedoman pengendalian pemanfaatan ruang telah diatur ketentuan umum peraturan zona berdasarkan struktur ruang wilayah, pola ruang wilayah dan kawasan starategis Kabupaten Bogor sesuai Peratuarn Daerah Kabupaten Bogor Nomor 11 Tahun 2016 tentang Rencana Tata Ruang Wilayah Kabupaten Bogor Tahun 2016-2036.</a:t>
            </a:r>
          </a:p>
          <a:p>
            <a:pPr marL="365760" indent="-283464" algn="just">
              <a:spcBef>
                <a:spcPts val="600"/>
              </a:spcBef>
              <a:spcAft>
                <a:spcPts val="1200"/>
              </a:spcAft>
              <a:buClr>
                <a:schemeClr val="accent1"/>
              </a:buClr>
              <a:buSzPct val="80000"/>
              <a:buFont typeface="Wingdings 2"/>
              <a:buChar char=""/>
            </a:pPr>
            <a:r>
              <a:rPr lang="id-ID" sz="2500" dirty="0" smtClean="0"/>
              <a:t>Untuk pelaksanaan ketentuan umum peraturan zonasi di atas, perlu mengatur petunjuk teknis ketentuan umum peraturan zonasi pemanfaatan ruang di Kabupaten Bogor.</a:t>
            </a:r>
            <a:endParaRPr kumimoji="0" lang="id-ID" sz="25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id-ID" sz="25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cstate="print"/>
          <a:srcRect/>
          <a:stretch>
            <a:fillRect/>
          </a:stretch>
        </p:blipFill>
        <p:spPr bwMode="auto">
          <a:xfrm rot="1527100">
            <a:off x="292509" y="5152921"/>
            <a:ext cx="993500" cy="1519469"/>
          </a:xfrm>
          <a:prstGeom prst="rect">
            <a:avLst/>
          </a:prstGeom>
          <a:ln>
            <a:headEnd/>
            <a:tailEnd/>
          </a:ln>
        </p:spPr>
        <p:style>
          <a:lnRef idx="2">
            <a:schemeClr val="dk1"/>
          </a:lnRef>
          <a:fillRef idx="1">
            <a:schemeClr val="lt1"/>
          </a:fillRef>
          <a:effectRef idx="0">
            <a:schemeClr val="dk1"/>
          </a:effectRef>
          <a:fontRef idx="minor">
            <a:schemeClr val="dk1"/>
          </a:fontRef>
        </p:style>
      </p:pic>
      <p:pic>
        <p:nvPicPr>
          <p:cNvPr id="8" name="Picture 4"/>
          <p:cNvPicPr>
            <a:picLocks noChangeAspect="1" noChangeArrowheads="1"/>
          </p:cNvPicPr>
          <p:nvPr/>
        </p:nvPicPr>
        <p:blipFill>
          <a:blip r:embed="rId3" cstate="print"/>
          <a:srcRect/>
          <a:stretch>
            <a:fillRect/>
          </a:stretch>
        </p:blipFill>
        <p:spPr bwMode="auto">
          <a:xfrm rot="1632404">
            <a:off x="332191" y="3430149"/>
            <a:ext cx="1008112" cy="1541818"/>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2" name="Title 1"/>
          <p:cNvSpPr>
            <a:spLocks noGrp="1"/>
          </p:cNvSpPr>
          <p:nvPr>
            <p:ph type="title"/>
          </p:nvPr>
        </p:nvSpPr>
        <p:spPr>
          <a:xfrm>
            <a:off x="1619672" y="274638"/>
            <a:ext cx="7314016" cy="562074"/>
          </a:xfrm>
        </p:spPr>
        <p:txBody>
          <a:bodyPr>
            <a:normAutofit fontScale="90000"/>
          </a:bodyPr>
          <a:lstStyle/>
          <a:p>
            <a:r>
              <a:rPr lang="id-ID" dirty="0" smtClean="0"/>
              <a:t>Dasar Hukum:</a:t>
            </a:r>
            <a:endParaRPr lang="id-ID" dirty="0"/>
          </a:p>
        </p:txBody>
      </p:sp>
      <p:pic>
        <p:nvPicPr>
          <p:cNvPr id="1028" name="Picture 4"/>
          <p:cNvPicPr>
            <a:picLocks noChangeAspect="1" noChangeArrowheads="1"/>
          </p:cNvPicPr>
          <p:nvPr/>
        </p:nvPicPr>
        <p:blipFill>
          <a:blip r:embed="rId3" cstate="print"/>
          <a:srcRect/>
          <a:stretch>
            <a:fillRect/>
          </a:stretch>
        </p:blipFill>
        <p:spPr bwMode="auto">
          <a:xfrm rot="1632404">
            <a:off x="332191" y="2061997"/>
            <a:ext cx="1008112" cy="1541818"/>
          </a:xfrm>
          <a:prstGeom prst="rect">
            <a:avLst/>
          </a:prstGeom>
          <a:ln>
            <a:headEnd/>
            <a:tailEnd/>
          </a:ln>
        </p:spPr>
        <p:style>
          <a:lnRef idx="2">
            <a:schemeClr val="dk1"/>
          </a:lnRef>
          <a:fillRef idx="1">
            <a:schemeClr val="lt1"/>
          </a:fillRef>
          <a:effectRef idx="0">
            <a:schemeClr val="dk1"/>
          </a:effectRef>
          <a:fontRef idx="minor">
            <a:schemeClr val="dk1"/>
          </a:fontRef>
        </p:style>
      </p:pic>
      <p:pic>
        <p:nvPicPr>
          <p:cNvPr id="1027" name="Picture 3"/>
          <p:cNvPicPr>
            <a:picLocks noChangeAspect="1" noChangeArrowheads="1"/>
          </p:cNvPicPr>
          <p:nvPr/>
        </p:nvPicPr>
        <p:blipFill>
          <a:blip r:embed="rId4" cstate="print"/>
          <a:srcRect/>
          <a:stretch>
            <a:fillRect/>
          </a:stretch>
        </p:blipFill>
        <p:spPr bwMode="auto">
          <a:xfrm rot="1561656">
            <a:off x="318121" y="329382"/>
            <a:ext cx="992198" cy="1517478"/>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12" name="Content Placeholder 2"/>
          <p:cNvSpPr txBox="1">
            <a:spLocks/>
          </p:cNvSpPr>
          <p:nvPr/>
        </p:nvSpPr>
        <p:spPr>
          <a:xfrm>
            <a:off x="1547664" y="836712"/>
            <a:ext cx="7498080" cy="5544616"/>
          </a:xfrm>
          <a:prstGeom prst="rect">
            <a:avLst/>
          </a:prstGeom>
        </p:spPr>
        <p:txBody>
          <a:bodyPr>
            <a:noAutofit/>
          </a:bodyPr>
          <a:lstStyle/>
          <a:p>
            <a:pPr marL="261938" indent="-261938" algn="just">
              <a:buClr>
                <a:schemeClr val="accent1"/>
              </a:buClr>
              <a:buSzPct val="80000"/>
              <a:buFont typeface="Wingdings 2"/>
              <a:buChar char=""/>
            </a:pPr>
            <a:r>
              <a:rPr lang="id-ID" sz="1000" dirty="0" smtClean="0"/>
              <a:t>Undang-Undang Nomor 5 Tahun 1960 tentang </a:t>
            </a:r>
            <a:r>
              <a:rPr lang="id-ID" sz="1000" dirty="0" smtClean="0"/>
              <a:t>Peraturan Dasar </a:t>
            </a:r>
            <a:r>
              <a:rPr lang="id-ID" sz="1000" dirty="0" smtClean="0"/>
              <a:t>Pokok-pokok </a:t>
            </a:r>
            <a:r>
              <a:rPr lang="id-ID" sz="1000" dirty="0" smtClean="0"/>
              <a:t>Agraria.</a:t>
            </a:r>
          </a:p>
          <a:p>
            <a:pPr marL="261938" indent="-261938" algn="just">
              <a:buClr>
                <a:schemeClr val="accent1"/>
              </a:buClr>
              <a:buSzPct val="80000"/>
              <a:buFont typeface="Wingdings 2"/>
              <a:buChar char=""/>
            </a:pPr>
            <a:r>
              <a:rPr lang="id-ID" sz="1000" dirty="0" smtClean="0"/>
              <a:t>Undang-Undang Nomor 11 Tahun 1974 tentang </a:t>
            </a:r>
            <a:r>
              <a:rPr lang="id-ID" sz="1000" dirty="0" smtClean="0"/>
              <a:t>Pengairan;</a:t>
            </a:r>
          </a:p>
          <a:p>
            <a:pPr marL="261938" indent="-261938" algn="just">
              <a:buClr>
                <a:schemeClr val="accent1"/>
              </a:buClr>
              <a:buSzPct val="80000"/>
              <a:buFont typeface="Wingdings 2"/>
              <a:buChar char=""/>
            </a:pPr>
            <a:r>
              <a:rPr lang="id-ID" sz="1000" dirty="0" smtClean="0"/>
              <a:t>Undang-Undang Nomor 5 Tahun 1990 tentang </a:t>
            </a:r>
            <a:r>
              <a:rPr lang="id-ID" sz="1000" dirty="0" smtClean="0"/>
              <a:t>Konservasi  Sumber </a:t>
            </a:r>
            <a:r>
              <a:rPr lang="id-ID" sz="1000" dirty="0" smtClean="0"/>
              <a:t>Daya Alam Hayati dan </a:t>
            </a:r>
            <a:r>
              <a:rPr lang="id-ID" sz="1000" dirty="0" smtClean="0"/>
              <a:t>Ekosistemnya;</a:t>
            </a:r>
          </a:p>
          <a:p>
            <a:pPr marL="261938" indent="-261938" algn="just">
              <a:buClr>
                <a:schemeClr val="accent1"/>
              </a:buClr>
              <a:buSzPct val="80000"/>
              <a:buFont typeface="Wingdings 2"/>
              <a:buChar char=""/>
            </a:pPr>
            <a:r>
              <a:rPr lang="id-ID" sz="1000" dirty="0" smtClean="0"/>
              <a:t>Undang-Undang Nomor 41 Tahun 1999 tentang </a:t>
            </a:r>
            <a:r>
              <a:rPr lang="id-ID" sz="1000" dirty="0" smtClean="0"/>
              <a:t>Kehutanan, sebagaimana </a:t>
            </a:r>
            <a:r>
              <a:rPr lang="id-ID" sz="1000" dirty="0" smtClean="0"/>
              <a:t>telah diubah dengan </a:t>
            </a:r>
            <a:r>
              <a:rPr lang="id-ID" sz="1000" dirty="0" smtClean="0"/>
              <a:t>Undang-Undang Nomor </a:t>
            </a:r>
            <a:r>
              <a:rPr lang="id-ID" sz="1000" dirty="0" smtClean="0"/>
              <a:t>19 Tahun 2004 tentang Penetapan </a:t>
            </a:r>
            <a:r>
              <a:rPr lang="id-ID" sz="1000" dirty="0" smtClean="0"/>
              <a:t>Peraturan Pemerintah </a:t>
            </a:r>
            <a:r>
              <a:rPr lang="id-ID" sz="1000" dirty="0" smtClean="0"/>
              <a:t>Pengganti Undang-Undang Nomor 1 Tahun </a:t>
            </a:r>
            <a:r>
              <a:rPr lang="id-ID" sz="1000" dirty="0" smtClean="0"/>
              <a:t>2004 tentang </a:t>
            </a:r>
            <a:r>
              <a:rPr lang="id-ID" sz="1000" dirty="0" smtClean="0"/>
              <a:t>Perubahan atas Undang-Undang Nomor 41 </a:t>
            </a:r>
            <a:r>
              <a:rPr lang="id-ID" sz="1000" dirty="0" smtClean="0"/>
              <a:t>Tahun  999 </a:t>
            </a:r>
            <a:r>
              <a:rPr lang="id-ID" sz="1000" dirty="0" smtClean="0"/>
              <a:t>tentang Kehutanan menjadi </a:t>
            </a:r>
            <a:r>
              <a:rPr lang="id-ID" sz="1000" dirty="0" smtClean="0"/>
              <a:t>Undang-Undang;</a:t>
            </a:r>
          </a:p>
          <a:p>
            <a:pPr marL="261938" indent="-261938" algn="just">
              <a:buClr>
                <a:schemeClr val="accent1"/>
              </a:buClr>
              <a:buSzPct val="80000"/>
              <a:buFont typeface="Wingdings 2"/>
              <a:buChar char=""/>
            </a:pPr>
            <a:r>
              <a:rPr lang="id-ID" sz="1000" dirty="0" smtClean="0"/>
              <a:t>Undang-Undang Nomor 28 Tahun 2002 tentang </a:t>
            </a:r>
            <a:r>
              <a:rPr lang="id-ID" sz="1000" dirty="0" smtClean="0"/>
              <a:t>Bangunan Gedung;</a:t>
            </a:r>
          </a:p>
          <a:p>
            <a:pPr marL="261938" indent="-261938" algn="just">
              <a:buClr>
                <a:schemeClr val="accent1"/>
              </a:buClr>
              <a:buSzPct val="80000"/>
              <a:buFont typeface="Wingdings 2"/>
              <a:buChar char=""/>
            </a:pPr>
            <a:r>
              <a:rPr lang="id-ID" sz="1000" dirty="0" smtClean="0"/>
              <a:t>Undang-Undang </a:t>
            </a:r>
            <a:r>
              <a:rPr lang="id-ID" sz="1000" dirty="0" smtClean="0"/>
              <a:t>Nomor 18 Tahun 2004 tentang </a:t>
            </a:r>
            <a:r>
              <a:rPr lang="id-ID" sz="1000" dirty="0" smtClean="0"/>
              <a:t>Perkebunan;</a:t>
            </a:r>
          </a:p>
          <a:p>
            <a:pPr marL="261938" indent="-261938" algn="just">
              <a:buClr>
                <a:schemeClr val="accent1"/>
              </a:buClr>
              <a:buSzPct val="80000"/>
              <a:buFont typeface="Wingdings 2"/>
              <a:buChar char=""/>
            </a:pPr>
            <a:r>
              <a:rPr lang="pt-BR" sz="1000" dirty="0" smtClean="0"/>
              <a:t>Undang-Undang Nomor 25 Tahun 2004 tentang Sistem Perencanaan Pembangunan </a:t>
            </a:r>
            <a:r>
              <a:rPr lang="pt-BR" sz="1000" dirty="0" smtClean="0"/>
              <a:t>Nasional</a:t>
            </a:r>
            <a:r>
              <a:rPr lang="id-ID" sz="1000" dirty="0" smtClean="0"/>
              <a:t>;</a:t>
            </a:r>
          </a:p>
          <a:p>
            <a:pPr marL="261938" indent="-261938" algn="just">
              <a:buClr>
                <a:schemeClr val="accent1"/>
              </a:buClr>
              <a:buSzPct val="80000"/>
              <a:buFont typeface="Wingdings 2"/>
              <a:buChar char=""/>
            </a:pPr>
            <a:r>
              <a:rPr lang="id-ID" sz="1000" dirty="0" smtClean="0"/>
              <a:t>Undang-Undang Nomor 38 Tahun 2004 tentang </a:t>
            </a:r>
            <a:r>
              <a:rPr lang="id-ID" sz="1000" dirty="0" smtClean="0"/>
              <a:t>Jalan;</a:t>
            </a:r>
          </a:p>
          <a:p>
            <a:pPr marL="261938" indent="-261938" algn="just">
              <a:buClr>
                <a:schemeClr val="accent1"/>
              </a:buClr>
              <a:buSzPct val="80000"/>
              <a:buFont typeface="Wingdings 2"/>
              <a:buChar char=""/>
            </a:pPr>
            <a:r>
              <a:rPr lang="id-ID" sz="1000" dirty="0" smtClean="0"/>
              <a:t>Undang-Undang Nomor 25 Tahun 2007 tentang Penanaman </a:t>
            </a:r>
            <a:r>
              <a:rPr lang="id-ID" sz="1000" dirty="0" smtClean="0"/>
              <a:t>Modal;</a:t>
            </a:r>
          </a:p>
          <a:p>
            <a:pPr marL="261938" indent="-261938" algn="just">
              <a:buClr>
                <a:schemeClr val="accent1"/>
              </a:buClr>
              <a:buSzPct val="80000"/>
              <a:buFont typeface="Wingdings 2"/>
              <a:buChar char=""/>
            </a:pPr>
            <a:r>
              <a:rPr lang="it-IT" sz="1000" dirty="0" smtClean="0"/>
              <a:t>Undang-Undang Nomor 26 Tahun 2007 tentang Penataan </a:t>
            </a:r>
            <a:r>
              <a:rPr lang="it-IT" sz="1000" dirty="0" smtClean="0"/>
              <a:t>Ruang</a:t>
            </a:r>
            <a:r>
              <a:rPr lang="id-ID" sz="1000" dirty="0" smtClean="0"/>
              <a:t>;</a:t>
            </a:r>
          </a:p>
          <a:p>
            <a:pPr marL="261938" indent="-261938" algn="just">
              <a:buClr>
                <a:schemeClr val="accent1"/>
              </a:buClr>
              <a:buSzPct val="80000"/>
              <a:buFont typeface="Wingdings 2"/>
              <a:buChar char=""/>
            </a:pPr>
            <a:r>
              <a:rPr lang="id-ID" sz="1000" dirty="0" smtClean="0"/>
              <a:t>Undang</a:t>
            </a:r>
            <a:r>
              <a:rPr lang="en-US" sz="1000" dirty="0" smtClean="0"/>
              <a:t>-</a:t>
            </a:r>
            <a:r>
              <a:rPr lang="id-ID" sz="1000" dirty="0" smtClean="0"/>
              <a:t>Undang Nomor 20 Tahun 2008 tentang  Usaha Mikro, Kecil, dan </a:t>
            </a:r>
            <a:r>
              <a:rPr lang="id-ID" sz="1000" dirty="0" smtClean="0"/>
              <a:t>Menengah</a:t>
            </a:r>
            <a:r>
              <a:rPr lang="it-IT" sz="1000" dirty="0" smtClean="0"/>
              <a:t> Undang-Undang Nomor 4 Tahun 2009 tentang Pertambangan Mineral dan Batu </a:t>
            </a:r>
            <a:r>
              <a:rPr lang="it-IT" sz="1000" dirty="0" smtClean="0"/>
              <a:t>Bara</a:t>
            </a:r>
            <a:r>
              <a:rPr lang="id-ID" sz="1000" dirty="0" smtClean="0"/>
              <a:t>;</a:t>
            </a:r>
          </a:p>
          <a:p>
            <a:pPr marL="261938" indent="-261938" algn="just">
              <a:buClr>
                <a:schemeClr val="accent1"/>
              </a:buClr>
              <a:buSzPct val="80000"/>
              <a:buFont typeface="Wingdings 2"/>
              <a:buChar char=""/>
            </a:pPr>
            <a:r>
              <a:rPr lang="id-ID" sz="1000" dirty="0" smtClean="0"/>
              <a:t>Undang-Undang Nomor 10 Tahun 2009 tentang </a:t>
            </a:r>
            <a:r>
              <a:rPr lang="id-ID" sz="1000" dirty="0" smtClean="0"/>
              <a:t>Kepariwisataan;</a:t>
            </a:r>
          </a:p>
          <a:p>
            <a:pPr marL="261938" indent="-261938" algn="just">
              <a:buClr>
                <a:schemeClr val="accent1"/>
              </a:buClr>
              <a:buSzPct val="80000"/>
              <a:buFont typeface="Wingdings 2"/>
              <a:buChar char=""/>
            </a:pPr>
            <a:r>
              <a:rPr lang="id-ID" sz="1000" dirty="0" smtClean="0"/>
              <a:t>Undang-Undang Nomor 18 Tahun 2009 tentang Peternakan dan Kesehatan </a:t>
            </a:r>
            <a:r>
              <a:rPr lang="id-ID" sz="1000" dirty="0" smtClean="0"/>
              <a:t>Hewan;</a:t>
            </a:r>
          </a:p>
          <a:p>
            <a:pPr marL="261938" indent="-261938" algn="just">
              <a:buClr>
                <a:schemeClr val="accent1"/>
              </a:buClr>
              <a:buSzPct val="80000"/>
              <a:buFont typeface="Wingdings 2"/>
              <a:buChar char=""/>
            </a:pPr>
            <a:r>
              <a:rPr lang="it-IT" sz="1000" dirty="0" smtClean="0"/>
              <a:t>Undang-Undang Nomor 30 Tahun 2009 tentang </a:t>
            </a:r>
            <a:r>
              <a:rPr lang="it-IT" sz="1000" dirty="0" smtClean="0"/>
              <a:t>Ketenagalistrikan</a:t>
            </a:r>
            <a:r>
              <a:rPr lang="id-ID" sz="1000" dirty="0" smtClean="0"/>
              <a:t>;</a:t>
            </a:r>
          </a:p>
          <a:p>
            <a:pPr marL="261938" indent="-261938" algn="just">
              <a:buClr>
                <a:schemeClr val="accent1"/>
              </a:buClr>
              <a:buSzPct val="80000"/>
              <a:buFont typeface="Wingdings 2"/>
              <a:buChar char=""/>
            </a:pPr>
            <a:r>
              <a:rPr lang="id-ID" sz="1000" dirty="0" smtClean="0"/>
              <a:t>Undang-Undang Nomor 32 Tahun 2009 tentang Perlindungan dan Pengelolaan Lingkungan </a:t>
            </a:r>
            <a:r>
              <a:rPr lang="id-ID" sz="1000" dirty="0" smtClean="0"/>
              <a:t>Hidup;</a:t>
            </a:r>
          </a:p>
          <a:p>
            <a:pPr marL="261938" indent="-261938" algn="just">
              <a:buClr>
                <a:schemeClr val="accent1"/>
              </a:buClr>
              <a:buSzPct val="80000"/>
              <a:buFont typeface="Wingdings 2"/>
              <a:buChar char=""/>
            </a:pPr>
            <a:r>
              <a:rPr lang="it-IT" sz="1000" dirty="0" smtClean="0"/>
              <a:t>Undang-Undang Nomor 41 Tahun 2009 Perlindungan Lahan Pertanian Pangan </a:t>
            </a:r>
            <a:r>
              <a:rPr lang="it-IT" sz="1000" dirty="0" smtClean="0"/>
              <a:t>Berkelanjutan</a:t>
            </a:r>
            <a:r>
              <a:rPr lang="id-ID" sz="1000" dirty="0" smtClean="0"/>
              <a:t>;</a:t>
            </a:r>
          </a:p>
          <a:p>
            <a:pPr marL="261938" indent="-261938" algn="just">
              <a:buClr>
                <a:schemeClr val="accent1"/>
              </a:buClr>
              <a:buSzPct val="80000"/>
              <a:buFont typeface="Wingdings 2"/>
              <a:buChar char=""/>
            </a:pPr>
            <a:r>
              <a:rPr lang="it-IT" sz="1000" dirty="0" smtClean="0"/>
              <a:t>Undang-Undang Nomor 1 Tahun 2011 tentang Perumahan dan Kawasan </a:t>
            </a:r>
            <a:r>
              <a:rPr lang="it-IT" sz="1000" dirty="0" smtClean="0"/>
              <a:t>Pemukiman</a:t>
            </a:r>
            <a:r>
              <a:rPr lang="id-ID" sz="1000" dirty="0" smtClean="0"/>
              <a:t>;</a:t>
            </a:r>
          </a:p>
          <a:p>
            <a:pPr marL="261938" indent="-261938" algn="just">
              <a:buClr>
                <a:schemeClr val="accent1"/>
              </a:buClr>
              <a:buSzPct val="80000"/>
              <a:buFont typeface="Wingdings 2"/>
              <a:buChar char=""/>
            </a:pPr>
            <a:r>
              <a:rPr lang="id-ID" sz="1000" dirty="0" smtClean="0"/>
              <a:t>Undang-Undang Nomor 3 Tahun 2014 tentang </a:t>
            </a:r>
            <a:r>
              <a:rPr lang="id-ID" sz="1000" dirty="0" smtClean="0"/>
              <a:t>Perindustrian;</a:t>
            </a:r>
          </a:p>
          <a:p>
            <a:pPr marL="261938" indent="-261938" algn="just">
              <a:buClr>
                <a:schemeClr val="accent1"/>
              </a:buClr>
              <a:buSzPct val="80000"/>
              <a:buFont typeface="Wingdings 2"/>
              <a:buChar char=""/>
            </a:pPr>
            <a:r>
              <a:rPr lang="id-ID" sz="1000" dirty="0" smtClean="0"/>
              <a:t>Undang-Undang Nomor 7 Tahun 2014 tentang </a:t>
            </a:r>
            <a:r>
              <a:rPr lang="id-ID" sz="1000" dirty="0" smtClean="0"/>
              <a:t>Perdagangan;</a:t>
            </a:r>
          </a:p>
          <a:p>
            <a:pPr marL="261938" indent="-261938" algn="just">
              <a:buClr>
                <a:schemeClr val="accent1"/>
              </a:buClr>
              <a:buSzPct val="80000"/>
              <a:buFont typeface="Wingdings 2"/>
              <a:buChar char=""/>
            </a:pPr>
            <a:r>
              <a:rPr lang="id-ID" sz="1000" dirty="0" smtClean="0"/>
              <a:t>Undang-Undang Nomor 23 Tahun 2014 tentang Pemerintahan </a:t>
            </a:r>
            <a:r>
              <a:rPr lang="id-ID" sz="1000" dirty="0" smtClean="0"/>
              <a:t>Daerah, </a:t>
            </a:r>
            <a:r>
              <a:rPr lang="it-IT" sz="1000" dirty="0" smtClean="0"/>
              <a:t>sebagaimana </a:t>
            </a:r>
            <a:r>
              <a:rPr lang="it-IT" sz="1000" dirty="0" smtClean="0"/>
              <a:t>telah beberapa kali diubah, terakhir dengan Undang-Undang Nomor 9 Tahun 2015 tentang Perubahan Kedua atas Undang-Undang </a:t>
            </a:r>
            <a:r>
              <a:rPr lang="id-ID" sz="1000" dirty="0" smtClean="0"/>
              <a:t>Nomor 23 Tahun 2014 tentang Pemerintahan </a:t>
            </a:r>
            <a:r>
              <a:rPr lang="id-ID" sz="1000" dirty="0" smtClean="0"/>
              <a:t>Daerah;</a:t>
            </a:r>
          </a:p>
          <a:p>
            <a:pPr marL="261938" indent="-261938" algn="just">
              <a:buClr>
                <a:schemeClr val="accent1"/>
              </a:buClr>
              <a:buSzPct val="80000"/>
              <a:buFont typeface="Wingdings 2"/>
              <a:buChar char=""/>
            </a:pPr>
            <a:r>
              <a:rPr lang="id-ID" sz="1000" dirty="0" smtClean="0"/>
              <a:t>Undang-Undang Nomor 30 Tahun 2014 tentang Administrasi </a:t>
            </a:r>
            <a:r>
              <a:rPr lang="id-ID" sz="1000" dirty="0" smtClean="0"/>
              <a:t>Pemerintahan;</a:t>
            </a:r>
          </a:p>
          <a:p>
            <a:pPr marL="261938" indent="-261938" algn="just">
              <a:buClr>
                <a:schemeClr val="accent1"/>
              </a:buClr>
              <a:buSzPct val="80000"/>
              <a:buFont typeface="Wingdings 2"/>
              <a:buChar char=""/>
            </a:pPr>
            <a:r>
              <a:rPr lang="id-ID" sz="1000" dirty="0" smtClean="0"/>
              <a:t>Peraturan Pemerintah Nomor </a:t>
            </a:r>
            <a:r>
              <a:rPr lang="en-US" sz="1000" dirty="0" smtClean="0"/>
              <a:t>68</a:t>
            </a:r>
            <a:r>
              <a:rPr lang="id-ID" sz="1000" dirty="0" smtClean="0"/>
              <a:t> Tahun 199</a:t>
            </a:r>
            <a:r>
              <a:rPr lang="en-US" sz="1000" dirty="0" smtClean="0"/>
              <a:t>8</a:t>
            </a:r>
            <a:r>
              <a:rPr lang="id-ID" sz="1000" dirty="0" smtClean="0"/>
              <a:t> tentang </a:t>
            </a:r>
            <a:r>
              <a:rPr lang="en-US" sz="1000" dirty="0" err="1" smtClean="0"/>
              <a:t>Kawasan</a:t>
            </a:r>
            <a:r>
              <a:rPr lang="en-US" sz="1000" dirty="0" smtClean="0"/>
              <a:t> </a:t>
            </a:r>
            <a:r>
              <a:rPr lang="en-US" sz="1000" dirty="0" err="1" smtClean="0"/>
              <a:t>Suaka</a:t>
            </a:r>
            <a:r>
              <a:rPr lang="en-US" sz="1000" dirty="0" smtClean="0"/>
              <a:t> </a:t>
            </a:r>
            <a:r>
              <a:rPr lang="en-US" sz="1000" dirty="0" err="1" smtClean="0"/>
              <a:t>Alam</a:t>
            </a:r>
            <a:r>
              <a:rPr lang="en-US" sz="1000" dirty="0" smtClean="0"/>
              <a:t> </a:t>
            </a:r>
            <a:r>
              <a:rPr lang="en-US" sz="1000" dirty="0" err="1" smtClean="0"/>
              <a:t>dan</a:t>
            </a:r>
            <a:r>
              <a:rPr lang="en-US" sz="1000" dirty="0" smtClean="0"/>
              <a:t> </a:t>
            </a:r>
            <a:r>
              <a:rPr lang="en-US" sz="1000" dirty="0" err="1" smtClean="0"/>
              <a:t>Kawasan</a:t>
            </a:r>
            <a:r>
              <a:rPr lang="en-US" sz="1000" dirty="0" smtClean="0"/>
              <a:t> </a:t>
            </a:r>
            <a:r>
              <a:rPr lang="en-US" sz="1000" dirty="0" err="1" smtClean="0"/>
              <a:t>Pelestarian</a:t>
            </a:r>
            <a:r>
              <a:rPr lang="en-US" sz="1000" dirty="0" smtClean="0"/>
              <a:t> </a:t>
            </a:r>
            <a:r>
              <a:rPr lang="en-US" sz="1000" dirty="0" err="1" smtClean="0"/>
              <a:t>Alam</a:t>
            </a:r>
            <a:r>
              <a:rPr lang="id-ID" sz="1000" dirty="0" smtClean="0"/>
              <a:t>;</a:t>
            </a:r>
          </a:p>
          <a:p>
            <a:pPr marL="261938" indent="-261938" algn="just">
              <a:buClr>
                <a:schemeClr val="accent1"/>
              </a:buClr>
              <a:buSzPct val="80000"/>
              <a:buFont typeface="Wingdings 2"/>
              <a:buChar char=""/>
            </a:pPr>
            <a:r>
              <a:rPr lang="id-ID" sz="1000" dirty="0" smtClean="0"/>
              <a:t>Peraturan Pemerintah Nomor 16 Tahun 2004 tentang Penatagunaan </a:t>
            </a:r>
            <a:r>
              <a:rPr lang="id-ID" sz="1000" dirty="0" smtClean="0"/>
              <a:t>Tanah;</a:t>
            </a:r>
          </a:p>
          <a:p>
            <a:pPr marL="261938" indent="-261938" algn="just">
              <a:buClr>
                <a:schemeClr val="accent1"/>
              </a:buClr>
              <a:buSzPct val="80000"/>
              <a:buFont typeface="Wingdings 2"/>
              <a:buChar char=""/>
            </a:pPr>
            <a:r>
              <a:rPr lang="id-ID" sz="1000" dirty="0" smtClean="0"/>
              <a:t>Peraturan Pemerintah Nomor 36 Tahun 2005 tentang Pelaksanaan </a:t>
            </a:r>
            <a:r>
              <a:rPr lang="it-IT" sz="1000" dirty="0" smtClean="0"/>
              <a:t>Undang-Undang Nomor 28 Tahun 2002 tentang Bangunan </a:t>
            </a:r>
            <a:r>
              <a:rPr lang="it-IT" sz="1000" dirty="0" smtClean="0"/>
              <a:t>Gedung</a:t>
            </a:r>
            <a:r>
              <a:rPr lang="id-ID" sz="1000" dirty="0" smtClean="0"/>
              <a:t>;</a:t>
            </a:r>
          </a:p>
          <a:p>
            <a:pPr marL="261938" indent="-261938" algn="just">
              <a:buClr>
                <a:schemeClr val="accent1"/>
              </a:buClr>
              <a:buSzPct val="80000"/>
              <a:buFont typeface="Wingdings 2"/>
              <a:buChar char=""/>
            </a:pPr>
            <a:r>
              <a:rPr lang="id-ID" sz="1000" dirty="0" smtClean="0"/>
              <a:t>Peraturan Pemerintah Nomor 26 Tahun 2008 tentang Rencana Tata Ruang Wilayah </a:t>
            </a:r>
            <a:r>
              <a:rPr lang="id-ID" sz="1000" dirty="0" smtClean="0"/>
              <a:t>Nasional </a:t>
            </a:r>
            <a:r>
              <a:rPr lang="id-ID" sz="1000" dirty="0" smtClean="0"/>
              <a:t>sebagaimana telah diubah dengan Peraturan Pemerintah Nomor 13 Tahun 2017 tentang Perubahan atas Peraturan Pemerintah Nomor 26 Tahun 2008 tentang Rencana Tata Ruang Wilayah Nasional </a:t>
            </a:r>
            <a:r>
              <a:rPr lang="id-ID" sz="1000" dirty="0" smtClean="0"/>
              <a:t>;</a:t>
            </a:r>
          </a:p>
          <a:p>
            <a:pPr marL="261938" indent="-261938" algn="just">
              <a:buClr>
                <a:schemeClr val="accent1"/>
              </a:buClr>
              <a:buSzPct val="80000"/>
              <a:buFont typeface="Wingdings 2"/>
              <a:buChar char=""/>
            </a:pPr>
            <a:r>
              <a:rPr lang="id-ID" sz="1000" dirty="0" smtClean="0"/>
              <a:t>Peraturan Pemerintah Nomor 15 Tahun 2010 tentang Penyelenggaraan Penataan </a:t>
            </a:r>
            <a:r>
              <a:rPr lang="id-ID" sz="1000" dirty="0" smtClean="0"/>
              <a:t>Ruang;</a:t>
            </a:r>
          </a:p>
          <a:p>
            <a:pPr marL="261938" indent="-261938" algn="just">
              <a:buClr>
                <a:schemeClr val="accent1"/>
              </a:buClr>
              <a:buSzPct val="80000"/>
              <a:buFont typeface="Wingdings 2"/>
              <a:buChar char=""/>
            </a:pPr>
            <a:r>
              <a:rPr lang="id-ID" sz="1000" dirty="0" smtClean="0"/>
              <a:t>Peraturan Pemerintah Nomor 68 Tahun 2010 tentang Bentuk dan Tata Cara Peran Masyarakat </a:t>
            </a:r>
            <a:r>
              <a:rPr lang="en-US" sz="1000" dirty="0" smtClean="0"/>
              <a:t>d</a:t>
            </a:r>
            <a:r>
              <a:rPr lang="id-ID" sz="1000" dirty="0" smtClean="0"/>
              <a:t>alam Penataan </a:t>
            </a:r>
            <a:r>
              <a:rPr lang="id-ID" sz="1000" dirty="0" smtClean="0"/>
              <a:t>Ruang;</a:t>
            </a:r>
          </a:p>
          <a:p>
            <a:pPr marL="261938" indent="-261938" algn="just">
              <a:buClr>
                <a:schemeClr val="accent1"/>
              </a:buClr>
              <a:buSzPct val="80000"/>
              <a:buFont typeface="Wingdings 2"/>
              <a:buChar char=""/>
            </a:pPr>
            <a:r>
              <a:rPr lang="id-ID" sz="1000" dirty="0" smtClean="0"/>
              <a:t>Peraturan Pemerintah Nomor 38 Tahun 2011 tentang </a:t>
            </a:r>
            <a:r>
              <a:rPr lang="id-ID" sz="1000" dirty="0" smtClean="0"/>
              <a:t>Sungai;</a:t>
            </a:r>
          </a:p>
          <a:p>
            <a:pPr marL="261938" indent="-261938" algn="just">
              <a:buClr>
                <a:schemeClr val="accent1"/>
              </a:buClr>
              <a:buSzPct val="80000"/>
              <a:buFont typeface="Wingdings 2"/>
              <a:buChar char=""/>
            </a:pPr>
            <a:r>
              <a:rPr lang="en-SG" sz="1000" dirty="0" err="1" smtClean="0"/>
              <a:t>Peraturan</a:t>
            </a:r>
            <a:r>
              <a:rPr lang="en-SG" sz="1000" dirty="0" smtClean="0"/>
              <a:t> </a:t>
            </a:r>
            <a:r>
              <a:rPr lang="en-SG" sz="1000" dirty="0" err="1" smtClean="0"/>
              <a:t>Pemerintah</a:t>
            </a:r>
            <a:r>
              <a:rPr lang="en-SG" sz="1000" dirty="0" smtClean="0"/>
              <a:t> </a:t>
            </a:r>
            <a:r>
              <a:rPr lang="en-SG" sz="1000" dirty="0" err="1" smtClean="0"/>
              <a:t>Nomor</a:t>
            </a:r>
            <a:r>
              <a:rPr lang="en-SG" sz="1000" dirty="0" smtClean="0"/>
              <a:t> 88 </a:t>
            </a:r>
            <a:r>
              <a:rPr lang="en-SG" sz="1000" dirty="0" err="1" smtClean="0"/>
              <a:t>Tahun</a:t>
            </a:r>
            <a:r>
              <a:rPr lang="en-SG" sz="1000" dirty="0" smtClean="0"/>
              <a:t> 2014 </a:t>
            </a:r>
            <a:r>
              <a:rPr lang="en-SG" sz="1000" dirty="0" err="1" smtClean="0"/>
              <a:t>tentang</a:t>
            </a:r>
            <a:r>
              <a:rPr lang="en-SG" sz="1000" dirty="0" smtClean="0"/>
              <a:t> </a:t>
            </a:r>
            <a:r>
              <a:rPr lang="en-SG" sz="1000" dirty="0" err="1" smtClean="0"/>
              <a:t>Pembinaan</a:t>
            </a:r>
            <a:r>
              <a:rPr lang="en-SG" sz="1000" dirty="0" smtClean="0"/>
              <a:t> </a:t>
            </a:r>
            <a:r>
              <a:rPr lang="en-SG" sz="1000" dirty="0" err="1" smtClean="0"/>
              <a:t>Penyelenggaraan</a:t>
            </a:r>
            <a:r>
              <a:rPr lang="en-SG" sz="1000" dirty="0" smtClean="0"/>
              <a:t> </a:t>
            </a:r>
            <a:r>
              <a:rPr lang="en-SG" sz="1000" dirty="0" err="1" smtClean="0"/>
              <a:t>Perumahan</a:t>
            </a:r>
            <a:r>
              <a:rPr lang="en-SG" sz="1000" dirty="0" smtClean="0"/>
              <a:t> </a:t>
            </a:r>
            <a:r>
              <a:rPr lang="en-SG" sz="1000" dirty="0" err="1" smtClean="0"/>
              <a:t>dan</a:t>
            </a:r>
            <a:r>
              <a:rPr lang="en-SG" sz="1000" dirty="0" smtClean="0"/>
              <a:t> </a:t>
            </a:r>
            <a:r>
              <a:rPr lang="en-SG" sz="1000" dirty="0" err="1" smtClean="0"/>
              <a:t>Kawasan</a:t>
            </a:r>
            <a:r>
              <a:rPr lang="en-SG" sz="1000" dirty="0" smtClean="0"/>
              <a:t> </a:t>
            </a:r>
            <a:r>
              <a:rPr lang="en-SG" sz="1000" dirty="0" err="1" smtClean="0"/>
              <a:t>Permukiman</a:t>
            </a:r>
            <a:r>
              <a:rPr lang="id-ID" sz="1000" dirty="0" smtClean="0"/>
              <a:t>;</a:t>
            </a:r>
          </a:p>
          <a:p>
            <a:pPr marL="261938" indent="-261938" algn="just">
              <a:buClr>
                <a:schemeClr val="accent1"/>
              </a:buClr>
              <a:buSzPct val="80000"/>
              <a:buFont typeface="Wingdings 2"/>
              <a:buChar char=""/>
            </a:pPr>
            <a:r>
              <a:rPr lang="en-SG" sz="1000" dirty="0" err="1" smtClean="0"/>
              <a:t>Peraturan</a:t>
            </a:r>
            <a:r>
              <a:rPr lang="en-SG" sz="1000" dirty="0" smtClean="0"/>
              <a:t> </a:t>
            </a:r>
            <a:r>
              <a:rPr lang="en-SG" sz="1000" dirty="0" err="1" smtClean="0"/>
              <a:t>Pemerintah</a:t>
            </a:r>
            <a:r>
              <a:rPr lang="en-SG" sz="1000" dirty="0" smtClean="0"/>
              <a:t> </a:t>
            </a:r>
            <a:r>
              <a:rPr lang="en-SG" sz="1000" dirty="0" err="1" smtClean="0"/>
              <a:t>Nomor</a:t>
            </a:r>
            <a:r>
              <a:rPr lang="en-SG" sz="1000" dirty="0" smtClean="0"/>
              <a:t> 142 </a:t>
            </a:r>
            <a:r>
              <a:rPr lang="en-SG" sz="1000" dirty="0" err="1" smtClean="0"/>
              <a:t>Tahun</a:t>
            </a:r>
            <a:r>
              <a:rPr lang="en-SG" sz="1000" dirty="0" smtClean="0"/>
              <a:t> 2015 </a:t>
            </a:r>
            <a:r>
              <a:rPr lang="en-SG" sz="1000" dirty="0" err="1" smtClean="0"/>
              <a:t>tentang</a:t>
            </a:r>
            <a:r>
              <a:rPr lang="en-SG" sz="1000" dirty="0" smtClean="0"/>
              <a:t> </a:t>
            </a:r>
            <a:r>
              <a:rPr lang="en-SG" sz="1000" dirty="0" err="1" smtClean="0"/>
              <a:t>Kawasan</a:t>
            </a:r>
            <a:r>
              <a:rPr lang="en-SG" sz="1000" dirty="0" smtClean="0"/>
              <a:t> </a:t>
            </a:r>
            <a:r>
              <a:rPr lang="en-SG" sz="1000" dirty="0" err="1" smtClean="0"/>
              <a:t>Industri</a:t>
            </a:r>
            <a:r>
              <a:rPr lang="en-SG" sz="1000" dirty="0" smtClean="0"/>
              <a:t> </a:t>
            </a:r>
            <a:r>
              <a:rPr lang="en-SG" sz="1000" dirty="0" smtClean="0"/>
              <a:t>(</a:t>
            </a:r>
            <a:r>
              <a:rPr lang="id-ID" sz="1000" dirty="0" smtClean="0"/>
              <a:t>;</a:t>
            </a:r>
          </a:p>
          <a:p>
            <a:pPr marL="261938" indent="-261938" algn="just">
              <a:buClr>
                <a:schemeClr val="accent1"/>
              </a:buClr>
              <a:buSzPct val="80000"/>
              <a:buFont typeface="Wingdings 2"/>
              <a:buChar char=""/>
            </a:pPr>
            <a:r>
              <a:rPr lang="en-SG" sz="1000" dirty="0" err="1" smtClean="0"/>
              <a:t>Peraturan</a:t>
            </a:r>
            <a:r>
              <a:rPr lang="en-SG" sz="1000" dirty="0" smtClean="0"/>
              <a:t> </a:t>
            </a:r>
            <a:r>
              <a:rPr lang="en-SG" sz="1000" dirty="0" err="1" smtClean="0"/>
              <a:t>Pemerintah</a:t>
            </a:r>
            <a:r>
              <a:rPr lang="en-SG" sz="1000" dirty="0" smtClean="0"/>
              <a:t> </a:t>
            </a:r>
            <a:r>
              <a:rPr lang="en-SG" sz="1000" dirty="0" err="1" smtClean="0"/>
              <a:t>Nomor</a:t>
            </a:r>
            <a:r>
              <a:rPr lang="en-SG" sz="1000" dirty="0" smtClean="0"/>
              <a:t> 14 </a:t>
            </a:r>
            <a:r>
              <a:rPr lang="en-SG" sz="1000" dirty="0" err="1" smtClean="0"/>
              <a:t>Tahun</a:t>
            </a:r>
            <a:r>
              <a:rPr lang="en-SG" sz="1000" dirty="0" smtClean="0"/>
              <a:t> 2016 </a:t>
            </a:r>
            <a:r>
              <a:rPr lang="en-SG" sz="1000" dirty="0" err="1" smtClean="0"/>
              <a:t>tentang</a:t>
            </a:r>
            <a:r>
              <a:rPr lang="en-SG" sz="1000" dirty="0" smtClean="0"/>
              <a:t> </a:t>
            </a:r>
            <a:r>
              <a:rPr lang="en-SG" sz="1000" dirty="0" err="1" smtClean="0"/>
              <a:t>Penyelenggaraan</a:t>
            </a:r>
            <a:r>
              <a:rPr lang="en-SG" sz="1000" dirty="0" smtClean="0"/>
              <a:t> </a:t>
            </a:r>
            <a:r>
              <a:rPr lang="en-SG" sz="1000" dirty="0" err="1" smtClean="0"/>
              <a:t>Perumahan</a:t>
            </a:r>
            <a:r>
              <a:rPr lang="en-SG" sz="1000" dirty="0" smtClean="0"/>
              <a:t> </a:t>
            </a:r>
            <a:r>
              <a:rPr lang="en-SG" sz="1000" dirty="0" err="1" smtClean="0"/>
              <a:t>dan</a:t>
            </a:r>
            <a:r>
              <a:rPr lang="en-SG" sz="1000" dirty="0" smtClean="0"/>
              <a:t> </a:t>
            </a:r>
            <a:r>
              <a:rPr lang="en-SG" sz="1000" dirty="0" err="1" smtClean="0"/>
              <a:t>Kawasan</a:t>
            </a:r>
            <a:r>
              <a:rPr lang="en-SG" sz="1000" dirty="0" smtClean="0"/>
              <a:t> </a:t>
            </a:r>
            <a:r>
              <a:rPr lang="en-SG" sz="1000" dirty="0" err="1" smtClean="0"/>
              <a:t>Permukiman</a:t>
            </a:r>
            <a:r>
              <a:rPr lang="id-ID" sz="1000" dirty="0" smtClean="0"/>
              <a:t>.</a:t>
            </a:r>
          </a:p>
          <a:p>
            <a:pPr marL="261938" indent="-261938" algn="just">
              <a:buClr>
                <a:schemeClr val="accent1"/>
              </a:buClr>
              <a:buSzPct val="80000"/>
              <a:buFont typeface="Wingdings 2"/>
              <a:buChar char=""/>
            </a:pPr>
            <a:endParaRPr lang="id-ID" sz="1000" dirty="0" smtClean="0"/>
          </a:p>
          <a:p>
            <a:pPr marL="261938" indent="-261938" algn="just">
              <a:buClr>
                <a:schemeClr val="accent1"/>
              </a:buClr>
              <a:buSzPct val="80000"/>
              <a:buFont typeface="Wingdings 2"/>
              <a:buChar char=""/>
            </a:pPr>
            <a:endParaRPr lang="id-ID" sz="1000" dirty="0" smtClean="0"/>
          </a:p>
          <a:p>
            <a:pPr marL="261938" indent="-261938" algn="just">
              <a:buClr>
                <a:schemeClr val="accent1"/>
              </a:buClr>
              <a:buSzPct val="80000"/>
              <a:buFont typeface="Wingdings 2"/>
              <a:buChar char=""/>
            </a:pPr>
            <a:endParaRPr lang="id-ID" sz="1000" dirty="0" smtClean="0"/>
          </a:p>
          <a:p>
            <a:pPr marL="261938" indent="-261938" algn="just">
              <a:buClr>
                <a:schemeClr val="accent1"/>
              </a:buClr>
              <a:buSzPct val="80000"/>
              <a:buFont typeface="Wingdings 2"/>
              <a:buChar char=""/>
            </a:pPr>
            <a:endParaRPr lang="id-ID" sz="1000" dirty="0" smtClean="0"/>
          </a:p>
          <a:p>
            <a:pPr marL="365760" indent="-283464" algn="just">
              <a:buClr>
                <a:schemeClr val="accent1"/>
              </a:buClr>
              <a:buSzPct val="80000"/>
              <a:buFont typeface="Wingdings 2"/>
              <a:buChar char=""/>
            </a:pPr>
            <a:endParaRPr lang="id-ID" sz="1000" dirty="0" smtClean="0"/>
          </a:p>
          <a:p>
            <a:pPr marL="365760" indent="-283464" algn="just">
              <a:buClr>
                <a:schemeClr val="accent1"/>
              </a:buClr>
              <a:buSzPct val="80000"/>
              <a:buFont typeface="Wingdings 2"/>
              <a:buChar char=""/>
            </a:pPr>
            <a:endParaRPr kumimoji="0" lang="id-ID" sz="10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just" defTabSz="914400" rtl="0" eaLnBrk="1" fontAlgn="auto" latinLnBrk="0" hangingPunct="1">
              <a:lnSpc>
                <a:spcPct val="100000"/>
              </a:lnSpc>
              <a:buClr>
                <a:schemeClr val="accent1"/>
              </a:buClr>
              <a:buSzPct val="80000"/>
              <a:buFont typeface="Wingdings 2"/>
              <a:buChar char=""/>
              <a:tabLst/>
              <a:defRPr/>
            </a:pPr>
            <a:endParaRPr kumimoji="0" lang="id-ID" sz="1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cstate="print"/>
          <a:srcRect/>
          <a:stretch>
            <a:fillRect/>
          </a:stretch>
        </p:blipFill>
        <p:spPr bwMode="auto">
          <a:xfrm rot="1527100">
            <a:off x="292509" y="5152921"/>
            <a:ext cx="993500" cy="1519469"/>
          </a:xfrm>
          <a:prstGeom prst="rect">
            <a:avLst/>
          </a:prstGeom>
          <a:ln>
            <a:headEnd/>
            <a:tailEnd/>
          </a:ln>
        </p:spPr>
        <p:style>
          <a:lnRef idx="2">
            <a:schemeClr val="dk1"/>
          </a:lnRef>
          <a:fillRef idx="1">
            <a:schemeClr val="lt1"/>
          </a:fillRef>
          <a:effectRef idx="0">
            <a:schemeClr val="dk1"/>
          </a:effectRef>
          <a:fontRef idx="minor">
            <a:schemeClr val="dk1"/>
          </a:fontRef>
        </p:style>
      </p:pic>
      <p:pic>
        <p:nvPicPr>
          <p:cNvPr id="8" name="Picture 4"/>
          <p:cNvPicPr>
            <a:picLocks noChangeAspect="1" noChangeArrowheads="1"/>
          </p:cNvPicPr>
          <p:nvPr/>
        </p:nvPicPr>
        <p:blipFill>
          <a:blip r:embed="rId3" cstate="print"/>
          <a:srcRect/>
          <a:stretch>
            <a:fillRect/>
          </a:stretch>
        </p:blipFill>
        <p:spPr bwMode="auto">
          <a:xfrm rot="1632404">
            <a:off x="332191" y="3430149"/>
            <a:ext cx="1008112" cy="1541818"/>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2" name="Title 1"/>
          <p:cNvSpPr>
            <a:spLocks noGrp="1"/>
          </p:cNvSpPr>
          <p:nvPr>
            <p:ph type="title"/>
          </p:nvPr>
        </p:nvSpPr>
        <p:spPr>
          <a:xfrm>
            <a:off x="1619672" y="274638"/>
            <a:ext cx="7314016" cy="562074"/>
          </a:xfrm>
        </p:spPr>
        <p:txBody>
          <a:bodyPr>
            <a:normAutofit fontScale="90000"/>
          </a:bodyPr>
          <a:lstStyle/>
          <a:p>
            <a:r>
              <a:rPr lang="id-ID" dirty="0" smtClean="0"/>
              <a:t>Lanjutan :</a:t>
            </a:r>
            <a:endParaRPr lang="id-ID" dirty="0"/>
          </a:p>
        </p:txBody>
      </p:sp>
      <p:pic>
        <p:nvPicPr>
          <p:cNvPr id="1028" name="Picture 4"/>
          <p:cNvPicPr>
            <a:picLocks noChangeAspect="1" noChangeArrowheads="1"/>
          </p:cNvPicPr>
          <p:nvPr/>
        </p:nvPicPr>
        <p:blipFill>
          <a:blip r:embed="rId3" cstate="print"/>
          <a:srcRect/>
          <a:stretch>
            <a:fillRect/>
          </a:stretch>
        </p:blipFill>
        <p:spPr bwMode="auto">
          <a:xfrm rot="1632404">
            <a:off x="332191" y="2061997"/>
            <a:ext cx="1008112" cy="1541818"/>
          </a:xfrm>
          <a:prstGeom prst="rect">
            <a:avLst/>
          </a:prstGeom>
          <a:ln>
            <a:headEnd/>
            <a:tailEnd/>
          </a:ln>
        </p:spPr>
        <p:style>
          <a:lnRef idx="2">
            <a:schemeClr val="dk1"/>
          </a:lnRef>
          <a:fillRef idx="1">
            <a:schemeClr val="lt1"/>
          </a:fillRef>
          <a:effectRef idx="0">
            <a:schemeClr val="dk1"/>
          </a:effectRef>
          <a:fontRef idx="minor">
            <a:schemeClr val="dk1"/>
          </a:fontRef>
        </p:style>
      </p:pic>
      <p:pic>
        <p:nvPicPr>
          <p:cNvPr id="1027" name="Picture 3"/>
          <p:cNvPicPr>
            <a:picLocks noChangeAspect="1" noChangeArrowheads="1"/>
          </p:cNvPicPr>
          <p:nvPr/>
        </p:nvPicPr>
        <p:blipFill>
          <a:blip r:embed="rId4" cstate="print"/>
          <a:srcRect/>
          <a:stretch>
            <a:fillRect/>
          </a:stretch>
        </p:blipFill>
        <p:spPr bwMode="auto">
          <a:xfrm rot="1561656">
            <a:off x="318121" y="329382"/>
            <a:ext cx="992198" cy="1517478"/>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12" name="Content Placeholder 2"/>
          <p:cNvSpPr txBox="1">
            <a:spLocks/>
          </p:cNvSpPr>
          <p:nvPr/>
        </p:nvSpPr>
        <p:spPr>
          <a:xfrm>
            <a:off x="1547664" y="836712"/>
            <a:ext cx="7498080" cy="5544616"/>
          </a:xfrm>
          <a:prstGeom prst="rect">
            <a:avLst/>
          </a:prstGeom>
        </p:spPr>
        <p:txBody>
          <a:bodyPr>
            <a:noAutofit/>
          </a:bodyPr>
          <a:lstStyle/>
          <a:p>
            <a:pPr marL="261938" indent="-261938" algn="just">
              <a:buClr>
                <a:schemeClr val="accent1"/>
              </a:buClr>
              <a:buSzPct val="80000"/>
              <a:buFont typeface="Wingdings 2"/>
              <a:buChar char=""/>
            </a:pPr>
            <a:r>
              <a:rPr lang="it-IT" sz="1600" dirty="0" smtClean="0"/>
              <a:t>Peraturan </a:t>
            </a:r>
            <a:r>
              <a:rPr lang="it-IT" sz="1600" dirty="0" smtClean="0"/>
              <a:t>Presiden Nomor 54 Tahun 2008 tentang Penataan Ruang Kawasan Jakarta, Bogor, Depok, Tangerang, Bekasi, Puncak dan Cianjur</a:t>
            </a:r>
            <a:r>
              <a:rPr lang="it-IT" sz="1600" dirty="0" smtClean="0"/>
              <a:t>;</a:t>
            </a:r>
            <a:endParaRPr lang="id-ID" sz="1600" dirty="0" smtClean="0"/>
          </a:p>
          <a:p>
            <a:pPr marL="261938" indent="-261938" algn="just">
              <a:buClr>
                <a:schemeClr val="accent1"/>
              </a:buClr>
              <a:buSzPct val="80000"/>
              <a:buFont typeface="Wingdings 2"/>
              <a:buChar char=""/>
            </a:pPr>
            <a:r>
              <a:rPr lang="it-IT" sz="1600" dirty="0" smtClean="0"/>
              <a:t>Peraturan Menteri Pekerjaan Umum Nomor 5 Tahun 2008 tentang Ruang Terbuka Hijau</a:t>
            </a:r>
            <a:r>
              <a:rPr lang="it-IT" sz="1600" dirty="0" smtClean="0"/>
              <a:t>;</a:t>
            </a:r>
            <a:endParaRPr lang="id-ID" sz="1600" dirty="0" smtClean="0"/>
          </a:p>
          <a:p>
            <a:pPr marL="261938" indent="-261938" algn="just">
              <a:buClr>
                <a:schemeClr val="accent1"/>
              </a:buClr>
              <a:buSzPct val="80000"/>
              <a:buFont typeface="Wingdings 2"/>
              <a:buChar char=""/>
            </a:pPr>
            <a:r>
              <a:rPr lang="id-ID" sz="1600" dirty="0" smtClean="0"/>
              <a:t>Peraturan Daerah Provinsi Jawa Barat Nomor 22 Tahun 2010 tentang Rencana Tata Ruang Wilayah Provinsi Jawa Barat Tahun </a:t>
            </a:r>
            <a:r>
              <a:rPr lang="id-ID" sz="1600" dirty="0" smtClean="0"/>
              <a:t>2009-2029;</a:t>
            </a:r>
          </a:p>
          <a:p>
            <a:pPr marL="261938" indent="-261938" algn="just">
              <a:buClr>
                <a:schemeClr val="accent1"/>
              </a:buClr>
              <a:buSzPct val="80000"/>
              <a:buFont typeface="Wingdings 2"/>
              <a:buChar char=""/>
            </a:pPr>
            <a:r>
              <a:rPr lang="id-ID" sz="1600" dirty="0" smtClean="0"/>
              <a:t>Peraturan Daerah </a:t>
            </a:r>
            <a:r>
              <a:rPr lang="en-AU" sz="1600" dirty="0" err="1" smtClean="0"/>
              <a:t>Provinsi</a:t>
            </a:r>
            <a:r>
              <a:rPr lang="en-AU" sz="1600" dirty="0" smtClean="0"/>
              <a:t> </a:t>
            </a:r>
            <a:r>
              <a:rPr lang="en-AU" sz="1600" dirty="0" err="1" smtClean="0"/>
              <a:t>Jawa</a:t>
            </a:r>
            <a:r>
              <a:rPr lang="en-AU" sz="1600" dirty="0" smtClean="0"/>
              <a:t> Barat </a:t>
            </a:r>
            <a:r>
              <a:rPr lang="id-ID" sz="1600" dirty="0" smtClean="0"/>
              <a:t>Nomor 12 </a:t>
            </a:r>
            <a:r>
              <a:rPr lang="id-ID" sz="1600" dirty="0" smtClean="0"/>
              <a:t>Tahun </a:t>
            </a:r>
            <a:r>
              <a:rPr lang="id-ID" sz="1600" dirty="0" smtClean="0"/>
              <a:t>2014 tentang Pengelolaan Pembangunan dan Pengembangan Metropolitan dan Pusat Pertumbuhan di Jawa </a:t>
            </a:r>
            <a:r>
              <a:rPr lang="id-ID" sz="1600" dirty="0" smtClean="0"/>
              <a:t>Barat;</a:t>
            </a:r>
          </a:p>
          <a:p>
            <a:pPr marL="261938" indent="-261938" algn="just">
              <a:buClr>
                <a:schemeClr val="accent1"/>
              </a:buClr>
              <a:buSzPct val="80000"/>
              <a:buFont typeface="Wingdings 2"/>
              <a:buChar char=""/>
            </a:pPr>
            <a:r>
              <a:rPr lang="en-US" sz="1600" dirty="0" err="1" smtClean="0"/>
              <a:t>Peraturan</a:t>
            </a:r>
            <a:r>
              <a:rPr lang="en-US" sz="1600" dirty="0" smtClean="0"/>
              <a:t> Daerah </a:t>
            </a:r>
            <a:r>
              <a:rPr lang="en-US" sz="1600" dirty="0" err="1" smtClean="0"/>
              <a:t>Kabupaten</a:t>
            </a:r>
            <a:r>
              <a:rPr lang="en-US" sz="1600" dirty="0" smtClean="0"/>
              <a:t> Bogor </a:t>
            </a:r>
            <a:r>
              <a:rPr lang="en-US" sz="1600" dirty="0" err="1" smtClean="0"/>
              <a:t>Nomor</a:t>
            </a:r>
            <a:r>
              <a:rPr lang="en-US" sz="1600" dirty="0" smtClean="0"/>
              <a:t> 8 </a:t>
            </a:r>
            <a:r>
              <a:rPr lang="en-US" sz="1600" dirty="0" err="1" smtClean="0"/>
              <a:t>Tahun</a:t>
            </a:r>
            <a:r>
              <a:rPr lang="en-US" sz="1600" dirty="0" smtClean="0"/>
              <a:t> 2003 </a:t>
            </a:r>
            <a:r>
              <a:rPr lang="en-US" sz="1600" dirty="0" err="1" smtClean="0"/>
              <a:t>tentang</a:t>
            </a:r>
            <a:r>
              <a:rPr lang="en-US" sz="1600" dirty="0" smtClean="0"/>
              <a:t> </a:t>
            </a:r>
            <a:r>
              <a:rPr lang="en-US" sz="1600" dirty="0" err="1" smtClean="0"/>
              <a:t>Pengelolaan</a:t>
            </a:r>
            <a:r>
              <a:rPr lang="en-US" sz="1600" dirty="0" smtClean="0"/>
              <a:t> Usaha </a:t>
            </a:r>
            <a:r>
              <a:rPr lang="en-US" sz="1600" dirty="0" err="1" smtClean="0"/>
              <a:t>Peternakan</a:t>
            </a:r>
            <a:r>
              <a:rPr lang="en-US" sz="1600" dirty="0" smtClean="0"/>
              <a:t> </a:t>
            </a:r>
            <a:r>
              <a:rPr lang="en-US" sz="1600" dirty="0" err="1" smtClean="0"/>
              <a:t>dan</a:t>
            </a:r>
            <a:r>
              <a:rPr lang="en-US" sz="1600" dirty="0" smtClean="0"/>
              <a:t> </a:t>
            </a:r>
            <a:r>
              <a:rPr lang="en-US" sz="1600" dirty="0" err="1" smtClean="0"/>
              <a:t>Perikanan</a:t>
            </a:r>
            <a:r>
              <a:rPr lang="id-ID" sz="1600" dirty="0" smtClean="0"/>
              <a:t>;</a:t>
            </a:r>
          </a:p>
          <a:p>
            <a:pPr marL="261938" indent="-261938" algn="just">
              <a:buClr>
                <a:schemeClr val="accent1"/>
              </a:buClr>
              <a:buSzPct val="80000"/>
              <a:buFont typeface="Wingdings 2"/>
              <a:buChar char=""/>
            </a:pPr>
            <a:r>
              <a:rPr lang="en-US" sz="1600" dirty="0" err="1" smtClean="0"/>
              <a:t>Peraturan</a:t>
            </a:r>
            <a:r>
              <a:rPr lang="en-US" sz="1600" dirty="0" smtClean="0"/>
              <a:t> Daerah </a:t>
            </a:r>
            <a:r>
              <a:rPr lang="en-US" sz="1600" dirty="0" err="1" smtClean="0"/>
              <a:t>Kabupaten</a:t>
            </a:r>
            <a:r>
              <a:rPr lang="en-US" sz="1600" dirty="0" smtClean="0"/>
              <a:t> Bogor </a:t>
            </a:r>
            <a:r>
              <a:rPr lang="en-US" sz="1600" dirty="0" err="1" smtClean="0"/>
              <a:t>Nomor</a:t>
            </a:r>
            <a:r>
              <a:rPr lang="en-US" sz="1600" dirty="0" smtClean="0"/>
              <a:t> 26 </a:t>
            </a:r>
            <a:r>
              <a:rPr lang="en-US" sz="1600" dirty="0" err="1" smtClean="0"/>
              <a:t>Tahun</a:t>
            </a:r>
            <a:r>
              <a:rPr lang="en-US" sz="1600" dirty="0" smtClean="0"/>
              <a:t> 2008 </a:t>
            </a:r>
            <a:r>
              <a:rPr lang="en-US" sz="1600" dirty="0" err="1" smtClean="0"/>
              <a:t>tentang</a:t>
            </a:r>
            <a:r>
              <a:rPr lang="en-US" sz="1600" dirty="0" smtClean="0"/>
              <a:t> </a:t>
            </a:r>
            <a:r>
              <a:rPr lang="en-US" sz="1600" dirty="0" err="1" smtClean="0"/>
              <a:t>Perizinan</a:t>
            </a:r>
            <a:r>
              <a:rPr lang="en-US" sz="1600" dirty="0" smtClean="0"/>
              <a:t> </a:t>
            </a:r>
            <a:r>
              <a:rPr lang="en-US" sz="1600" dirty="0" err="1" smtClean="0"/>
              <a:t>di</a:t>
            </a:r>
            <a:r>
              <a:rPr lang="en-US" sz="1600" dirty="0" smtClean="0"/>
              <a:t> </a:t>
            </a:r>
            <a:r>
              <a:rPr lang="en-US" sz="1600" dirty="0" err="1" smtClean="0"/>
              <a:t>Bidang</a:t>
            </a:r>
            <a:r>
              <a:rPr lang="en-US" sz="1600" dirty="0" smtClean="0"/>
              <a:t> Usaha </a:t>
            </a:r>
            <a:r>
              <a:rPr lang="en-US" sz="1600" dirty="0" err="1" smtClean="0"/>
              <a:t>Industri</a:t>
            </a:r>
            <a:r>
              <a:rPr lang="en-US" sz="1600" dirty="0" smtClean="0"/>
              <a:t> </a:t>
            </a:r>
            <a:r>
              <a:rPr lang="en-US" sz="1600" dirty="0" err="1" smtClean="0"/>
              <a:t>dan</a:t>
            </a:r>
            <a:r>
              <a:rPr lang="en-US" sz="1600" dirty="0" smtClean="0"/>
              <a:t> </a:t>
            </a:r>
            <a:r>
              <a:rPr lang="en-US" sz="1600" dirty="0" err="1" smtClean="0"/>
              <a:t>Perdagangan</a:t>
            </a:r>
            <a:r>
              <a:rPr lang="en-US" sz="1600" dirty="0" smtClean="0"/>
              <a:t> </a:t>
            </a:r>
            <a:r>
              <a:rPr lang="en-US" sz="1600" dirty="0" err="1" smtClean="0"/>
              <a:t>serta</a:t>
            </a:r>
            <a:r>
              <a:rPr lang="en-US" sz="1600" dirty="0" smtClean="0"/>
              <a:t> </a:t>
            </a:r>
            <a:r>
              <a:rPr lang="en-US" sz="1600" dirty="0" err="1" smtClean="0"/>
              <a:t>Pendaftaran</a:t>
            </a:r>
            <a:r>
              <a:rPr lang="en-US" sz="1600" dirty="0" smtClean="0"/>
              <a:t> </a:t>
            </a:r>
            <a:r>
              <a:rPr lang="en-US" sz="1600" dirty="0" smtClean="0"/>
              <a:t>Perusahaan</a:t>
            </a:r>
            <a:r>
              <a:rPr lang="id-ID" sz="1600" dirty="0" smtClean="0"/>
              <a:t>;</a:t>
            </a:r>
          </a:p>
          <a:p>
            <a:pPr marL="261938" indent="-261938" algn="just">
              <a:buClr>
                <a:schemeClr val="accent1"/>
              </a:buClr>
              <a:buSzPct val="80000"/>
              <a:buFont typeface="Wingdings 2"/>
              <a:buChar char=""/>
            </a:pPr>
            <a:r>
              <a:rPr lang="id-ID" sz="1600" dirty="0" smtClean="0"/>
              <a:t>Peraturan Daerah Kabupaten Bogor Nomor 12 Tahun 2009 tentang Bangunan </a:t>
            </a:r>
            <a:r>
              <a:rPr lang="id-ID" sz="1600" dirty="0" smtClean="0"/>
              <a:t>Gedung;</a:t>
            </a:r>
          </a:p>
          <a:p>
            <a:pPr marL="261938" indent="-261938" algn="just">
              <a:buClr>
                <a:schemeClr val="accent1"/>
              </a:buClr>
              <a:buSzPct val="80000"/>
              <a:buFont typeface="Wingdings 2"/>
              <a:buChar char=""/>
            </a:pPr>
            <a:r>
              <a:rPr lang="fi-FI" sz="1600" dirty="0" smtClean="0"/>
              <a:t>Peraturan Daerah Kabupaten Bogor Nomor 3 Tahun 2013 tentang </a:t>
            </a:r>
            <a:r>
              <a:rPr lang="fi-FI" sz="1600" dirty="0" smtClean="0"/>
              <a:t>Kepariwisataan</a:t>
            </a:r>
            <a:r>
              <a:rPr lang="id-ID" sz="1600" dirty="0" smtClean="0"/>
              <a:t>;</a:t>
            </a:r>
          </a:p>
          <a:p>
            <a:pPr marL="261938" indent="-261938" algn="just">
              <a:buClr>
                <a:schemeClr val="accent1"/>
              </a:buClr>
              <a:buSzPct val="80000"/>
              <a:buFont typeface="Wingdings 2"/>
              <a:buChar char=""/>
            </a:pPr>
            <a:r>
              <a:rPr lang="pt-BR" sz="1600" dirty="0" smtClean="0"/>
              <a:t>Peraturan Daerah Kabupaten Bogor Nomor 4 Tahun 2016 tentang Garis </a:t>
            </a:r>
            <a:r>
              <a:rPr lang="pt-BR" sz="1600" dirty="0" smtClean="0"/>
              <a:t>Sempadan</a:t>
            </a:r>
            <a:r>
              <a:rPr lang="id-ID" sz="1600" dirty="0" smtClean="0"/>
              <a:t>;</a:t>
            </a:r>
          </a:p>
          <a:p>
            <a:pPr marL="261938" indent="-261938" algn="just">
              <a:buClr>
                <a:schemeClr val="accent1"/>
              </a:buClr>
              <a:buSzPct val="80000"/>
              <a:buFont typeface="Wingdings 2"/>
              <a:buChar char=""/>
            </a:pPr>
            <a:r>
              <a:rPr lang="pt-BR" sz="1600" dirty="0" smtClean="0"/>
              <a:t>Peraturan Daerah Kabupaten Bogor Nomor 11 Tahun 2016 tentang Rencana Tata Ruang Wilayah Kabupaten Bogor Tahun </a:t>
            </a:r>
            <a:r>
              <a:rPr lang="pt-BR" sz="1600" dirty="0" smtClean="0"/>
              <a:t>2016-2036</a:t>
            </a:r>
            <a:r>
              <a:rPr lang="id-ID" sz="1600" dirty="0" smtClean="0"/>
              <a:t>;</a:t>
            </a:r>
          </a:p>
          <a:p>
            <a:pPr marL="261938" indent="-261938" algn="just">
              <a:buClr>
                <a:schemeClr val="accent1"/>
              </a:buClr>
              <a:buSzPct val="80000"/>
              <a:buFont typeface="Wingdings 2"/>
              <a:buChar char=""/>
            </a:pPr>
            <a:r>
              <a:rPr lang="pt-BR" sz="1600" dirty="0" smtClean="0"/>
              <a:t>Peraturan Daerah Kabupaten Bogor Nomor 12 Tahun 2016 tentang Pembentukan dan Susunan Perangkat </a:t>
            </a:r>
            <a:r>
              <a:rPr lang="pt-BR" sz="1600" dirty="0" smtClean="0"/>
              <a:t>Daerah</a:t>
            </a:r>
            <a:r>
              <a:rPr lang="id-ID" sz="1600" dirty="0" smtClean="0"/>
              <a:t>;</a:t>
            </a:r>
          </a:p>
          <a:p>
            <a:pPr marL="261938" indent="-261938" algn="just">
              <a:buClr>
                <a:schemeClr val="accent1"/>
              </a:buClr>
              <a:buSzPct val="80000"/>
              <a:buFont typeface="Wingdings 2"/>
              <a:buChar char=""/>
            </a:pPr>
            <a:r>
              <a:rPr lang="id-ID" sz="1600" dirty="0" smtClean="0"/>
              <a:t>Peraturan Daerah Kabupaten Bogor Nomor </a:t>
            </a:r>
            <a:r>
              <a:rPr lang="en-US" sz="1600" dirty="0" smtClean="0"/>
              <a:t>3 </a:t>
            </a:r>
            <a:r>
              <a:rPr lang="id-ID" sz="1600" dirty="0" smtClean="0"/>
              <a:t>Tahun 201</a:t>
            </a:r>
            <a:r>
              <a:rPr lang="en-US" sz="1600" dirty="0" smtClean="0"/>
              <a:t>8</a:t>
            </a:r>
            <a:r>
              <a:rPr lang="id-ID" sz="1600" dirty="0" smtClean="0"/>
              <a:t> tentang </a:t>
            </a:r>
            <a:r>
              <a:rPr lang="en-US" sz="1600" dirty="0" err="1" smtClean="0"/>
              <a:t>Penyelenggaraan</a:t>
            </a:r>
            <a:r>
              <a:rPr lang="en-US" sz="1600" dirty="0" smtClean="0"/>
              <a:t> </a:t>
            </a:r>
            <a:r>
              <a:rPr lang="en-US" sz="1600" dirty="0" err="1" smtClean="0"/>
              <a:t>Perumahan</a:t>
            </a:r>
            <a:r>
              <a:rPr lang="en-US" sz="1600" dirty="0" smtClean="0"/>
              <a:t> </a:t>
            </a:r>
            <a:r>
              <a:rPr lang="en-US" sz="1600" dirty="0" err="1" smtClean="0"/>
              <a:t>dan</a:t>
            </a:r>
            <a:r>
              <a:rPr lang="en-US" sz="1600" dirty="0" smtClean="0"/>
              <a:t> </a:t>
            </a:r>
            <a:r>
              <a:rPr lang="en-US" sz="1600" dirty="0" err="1" smtClean="0"/>
              <a:t>Kawasan</a:t>
            </a:r>
            <a:r>
              <a:rPr lang="id-ID" sz="1600" dirty="0" smtClean="0"/>
              <a:t> Permukiman</a:t>
            </a:r>
            <a:endParaRPr lang="id-ID" sz="1600" b="1" dirty="0" smtClean="0"/>
          </a:p>
          <a:p>
            <a:pPr marL="261938" indent="-261938" algn="just">
              <a:buClr>
                <a:schemeClr val="accent1"/>
              </a:buClr>
              <a:buSzPct val="80000"/>
              <a:buFont typeface="Wingdings 2"/>
              <a:buChar char=""/>
            </a:pPr>
            <a:endParaRPr lang="id-ID" sz="1600" dirty="0" smtClean="0"/>
          </a:p>
          <a:p>
            <a:pPr marL="261938" indent="-261938" algn="just">
              <a:buClr>
                <a:schemeClr val="accent1"/>
              </a:buClr>
              <a:buSzPct val="80000"/>
              <a:buFont typeface="Wingdings 2"/>
              <a:buChar char=""/>
            </a:pPr>
            <a:endParaRPr lang="id-ID" sz="1600" dirty="0" smtClean="0"/>
          </a:p>
          <a:p>
            <a:pPr marL="261938" indent="-261938" algn="just">
              <a:buClr>
                <a:schemeClr val="accent1"/>
              </a:buClr>
              <a:buSzPct val="80000"/>
              <a:buFont typeface="Wingdings 2"/>
              <a:buChar char=""/>
            </a:pPr>
            <a:endParaRPr lang="id-ID" sz="1600" dirty="0" smtClean="0"/>
          </a:p>
          <a:p>
            <a:pPr marL="261938" indent="-261938" algn="just">
              <a:buClr>
                <a:schemeClr val="accent1"/>
              </a:buClr>
              <a:buSzPct val="80000"/>
              <a:buFont typeface="Wingdings 2"/>
              <a:buChar char=""/>
            </a:pPr>
            <a:endParaRPr lang="id-ID" sz="1600" dirty="0" smtClean="0"/>
          </a:p>
          <a:p>
            <a:pPr marL="365760" indent="-283464" algn="just">
              <a:buClr>
                <a:schemeClr val="accent1"/>
              </a:buClr>
              <a:buSzPct val="80000"/>
              <a:buFont typeface="Wingdings 2"/>
              <a:buChar char=""/>
            </a:pPr>
            <a:endParaRPr lang="id-ID" sz="1600" dirty="0" smtClean="0"/>
          </a:p>
          <a:p>
            <a:pPr marL="365760" indent="-283464" algn="just">
              <a:buClr>
                <a:schemeClr val="accent1"/>
              </a:buClr>
              <a:buSzPct val="80000"/>
              <a:buFont typeface="Wingdings 2"/>
              <a:buChar char=""/>
            </a:pPr>
            <a:endParaRPr kumimoji="0" lang="id-ID"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just" defTabSz="914400" rtl="0" eaLnBrk="1" fontAlgn="auto" latinLnBrk="0" hangingPunct="1">
              <a:lnSpc>
                <a:spcPct val="100000"/>
              </a:lnSpc>
              <a:buClr>
                <a:schemeClr val="accent1"/>
              </a:buClr>
              <a:buSzPct val="80000"/>
              <a:buFont typeface="Wingdings 2"/>
              <a:buChar char=""/>
              <a:tabLst/>
              <a:defRPr/>
            </a:pPr>
            <a:endParaRPr kumimoji="0" lang="id-ID"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cstate="print"/>
          <a:srcRect/>
          <a:stretch>
            <a:fillRect/>
          </a:stretch>
        </p:blipFill>
        <p:spPr bwMode="auto">
          <a:xfrm rot="1527100">
            <a:off x="292509" y="5152921"/>
            <a:ext cx="993500" cy="1519469"/>
          </a:xfrm>
          <a:prstGeom prst="rect">
            <a:avLst/>
          </a:prstGeom>
          <a:ln>
            <a:headEnd/>
            <a:tailEnd/>
          </a:ln>
        </p:spPr>
        <p:style>
          <a:lnRef idx="2">
            <a:schemeClr val="dk1"/>
          </a:lnRef>
          <a:fillRef idx="1">
            <a:schemeClr val="lt1"/>
          </a:fillRef>
          <a:effectRef idx="0">
            <a:schemeClr val="dk1"/>
          </a:effectRef>
          <a:fontRef idx="minor">
            <a:schemeClr val="dk1"/>
          </a:fontRef>
        </p:style>
      </p:pic>
      <p:pic>
        <p:nvPicPr>
          <p:cNvPr id="8" name="Picture 4"/>
          <p:cNvPicPr>
            <a:picLocks noChangeAspect="1" noChangeArrowheads="1"/>
          </p:cNvPicPr>
          <p:nvPr/>
        </p:nvPicPr>
        <p:blipFill>
          <a:blip r:embed="rId3" cstate="print"/>
          <a:srcRect/>
          <a:stretch>
            <a:fillRect/>
          </a:stretch>
        </p:blipFill>
        <p:spPr bwMode="auto">
          <a:xfrm rot="1632404">
            <a:off x="332191" y="3430149"/>
            <a:ext cx="1008112" cy="1541818"/>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2" name="Title 1"/>
          <p:cNvSpPr>
            <a:spLocks noGrp="1"/>
          </p:cNvSpPr>
          <p:nvPr>
            <p:ph type="title"/>
          </p:nvPr>
        </p:nvSpPr>
        <p:spPr>
          <a:xfrm>
            <a:off x="1619672" y="274638"/>
            <a:ext cx="7314016" cy="1143000"/>
          </a:xfrm>
        </p:spPr>
        <p:txBody>
          <a:bodyPr>
            <a:normAutofit/>
          </a:bodyPr>
          <a:lstStyle/>
          <a:p>
            <a:r>
              <a:rPr lang="id-ID" dirty="0" smtClean="0"/>
              <a:t>Ruang Lingkup, meliputi :</a:t>
            </a:r>
            <a:endParaRPr lang="id-ID" dirty="0"/>
          </a:p>
        </p:txBody>
      </p:sp>
      <p:pic>
        <p:nvPicPr>
          <p:cNvPr id="1028" name="Picture 4"/>
          <p:cNvPicPr>
            <a:picLocks noChangeAspect="1" noChangeArrowheads="1"/>
          </p:cNvPicPr>
          <p:nvPr/>
        </p:nvPicPr>
        <p:blipFill>
          <a:blip r:embed="rId3" cstate="print"/>
          <a:srcRect/>
          <a:stretch>
            <a:fillRect/>
          </a:stretch>
        </p:blipFill>
        <p:spPr bwMode="auto">
          <a:xfrm rot="1632404">
            <a:off x="332191" y="2061997"/>
            <a:ext cx="1008112" cy="1541818"/>
          </a:xfrm>
          <a:prstGeom prst="rect">
            <a:avLst/>
          </a:prstGeom>
          <a:ln>
            <a:headEnd/>
            <a:tailEnd/>
          </a:ln>
        </p:spPr>
        <p:style>
          <a:lnRef idx="2">
            <a:schemeClr val="dk1"/>
          </a:lnRef>
          <a:fillRef idx="1">
            <a:schemeClr val="lt1"/>
          </a:fillRef>
          <a:effectRef idx="0">
            <a:schemeClr val="dk1"/>
          </a:effectRef>
          <a:fontRef idx="minor">
            <a:schemeClr val="dk1"/>
          </a:fontRef>
        </p:style>
      </p:pic>
      <p:pic>
        <p:nvPicPr>
          <p:cNvPr id="1027" name="Picture 3"/>
          <p:cNvPicPr>
            <a:picLocks noChangeAspect="1" noChangeArrowheads="1"/>
          </p:cNvPicPr>
          <p:nvPr/>
        </p:nvPicPr>
        <p:blipFill>
          <a:blip r:embed="rId4" cstate="print"/>
          <a:srcRect/>
          <a:stretch>
            <a:fillRect/>
          </a:stretch>
        </p:blipFill>
        <p:spPr bwMode="auto">
          <a:xfrm rot="1561656">
            <a:off x="318121" y="329382"/>
            <a:ext cx="992198" cy="1517478"/>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12" name="Content Placeholder 2"/>
          <p:cNvSpPr txBox="1">
            <a:spLocks/>
          </p:cNvSpPr>
          <p:nvPr/>
        </p:nvSpPr>
        <p:spPr>
          <a:xfrm>
            <a:off x="1547664" y="1412776"/>
            <a:ext cx="7200800" cy="4800600"/>
          </a:xfrm>
          <a:prstGeom prst="rect">
            <a:avLst/>
          </a:prstGeom>
        </p:spPr>
        <p:txBody>
          <a:bodyPr>
            <a:noAutofit/>
          </a:bodyPr>
          <a:lstStyle/>
          <a:p>
            <a:pPr marL="365760" indent="-283464" algn="just">
              <a:buSzPct val="80000"/>
              <a:buFont typeface="Wingdings 2"/>
              <a:buChar char=""/>
            </a:pPr>
            <a:r>
              <a:rPr lang="id-ID" sz="2200" noProof="0" dirty="0" smtClean="0"/>
              <a:t>Bab I Ketentuan Umum (Pasal 1)</a:t>
            </a:r>
          </a:p>
          <a:p>
            <a:pPr marL="365760" indent="-283464" algn="just">
              <a:buSzPct val="80000"/>
              <a:buFont typeface="Wingdings 2"/>
              <a:buChar char=""/>
            </a:pPr>
            <a:r>
              <a:rPr kumimoji="0" lang="id-ID" sz="2200" b="0" i="0" u="none" strike="noStrike" kern="1200" cap="none" spc="0" normalizeH="0" baseline="0" dirty="0" smtClean="0">
                <a:ln>
                  <a:noFill/>
                </a:ln>
                <a:effectLst/>
                <a:uLnTx/>
                <a:uFillTx/>
                <a:latin typeface="+mn-lt"/>
                <a:ea typeface="+mn-ea"/>
                <a:cs typeface="+mn-cs"/>
              </a:rPr>
              <a:t>Bab</a:t>
            </a:r>
            <a:r>
              <a:rPr kumimoji="0" lang="id-ID" sz="2200" b="0" i="0" u="none" strike="noStrike" kern="1200" cap="none" spc="0" normalizeH="0" dirty="0" smtClean="0">
                <a:ln>
                  <a:noFill/>
                </a:ln>
                <a:effectLst/>
                <a:uLnTx/>
                <a:uFillTx/>
                <a:latin typeface="+mn-lt"/>
                <a:ea typeface="+mn-ea"/>
                <a:cs typeface="+mn-cs"/>
              </a:rPr>
              <a:t> II Petunjuk Teknis Ketentuan Umum Peraturan Zonasi Pemanfaatan Ruang (Pasal 2, Pasal 3)</a:t>
            </a:r>
          </a:p>
          <a:p>
            <a:pPr marL="365760" indent="-283464" algn="just">
              <a:buSzPct val="80000"/>
              <a:buFont typeface="Wingdings 2"/>
              <a:buChar char=""/>
            </a:pPr>
            <a:r>
              <a:rPr lang="id-ID" sz="2200" baseline="0" noProof="0" dirty="0" smtClean="0"/>
              <a:t>Bab</a:t>
            </a:r>
            <a:r>
              <a:rPr lang="id-ID" sz="2200" noProof="0" dirty="0" smtClean="0"/>
              <a:t> III Ketentuan Peralihan (Pasal 4, Pasal 5)</a:t>
            </a:r>
          </a:p>
          <a:p>
            <a:pPr marL="365760" indent="-283464" algn="just">
              <a:buSzPct val="80000"/>
              <a:buFont typeface="Wingdings 2"/>
              <a:buChar char=""/>
            </a:pPr>
            <a:r>
              <a:rPr lang="id-ID" sz="2200" dirty="0" smtClean="0"/>
              <a:t>Bab IV Ketentuan Penutup (Pasal 6, Pasal 7)</a:t>
            </a:r>
          </a:p>
          <a:p>
            <a:pPr marL="365760" indent="-283464" algn="just">
              <a:buSzPct val="80000"/>
              <a:buFont typeface="Wingdings 2"/>
              <a:buChar char=""/>
            </a:pPr>
            <a:r>
              <a:rPr lang="id-ID" sz="2200" dirty="0" smtClean="0"/>
              <a:t>Ketentuan Lampiran:</a:t>
            </a:r>
          </a:p>
          <a:p>
            <a:pPr marL="901700" indent="-538163" algn="just">
              <a:buSzPct val="80000"/>
              <a:buFont typeface="+mj-lt"/>
              <a:buAutoNum type="alphaUcPeriod"/>
            </a:pPr>
            <a:r>
              <a:rPr lang="id-ID" sz="2200" dirty="0" smtClean="0"/>
              <a:t>Definisi Klasifikasi Pola Ruang</a:t>
            </a:r>
          </a:p>
          <a:p>
            <a:pPr marL="901700" indent="-538163" algn="just">
              <a:buSzPct val="80000"/>
              <a:buFont typeface="+mj-lt"/>
              <a:buAutoNum type="alphaUcPeriod"/>
            </a:pPr>
            <a:r>
              <a:rPr lang="id-ID" sz="2200" dirty="0" smtClean="0"/>
              <a:t>Daftar Klasifikasi Kegiatan Pemanfaatan Ruang</a:t>
            </a:r>
          </a:p>
          <a:p>
            <a:pPr marL="901700" indent="-538163" algn="just">
              <a:buSzPct val="80000"/>
              <a:buFont typeface="+mj-lt"/>
              <a:buAutoNum type="alphaUcPeriod"/>
            </a:pPr>
            <a:r>
              <a:rPr lang="id-ID" sz="2200" dirty="0" smtClean="0"/>
              <a:t>Ketentuan Umum Zonasi</a:t>
            </a:r>
          </a:p>
          <a:p>
            <a:pPr marL="901700" indent="-538163" algn="just">
              <a:buSzPct val="80000"/>
              <a:buFont typeface="+mj-lt"/>
              <a:buAutoNum type="alphaUcPeriod"/>
            </a:pPr>
            <a:r>
              <a:rPr lang="id-ID" sz="2200" dirty="0" smtClean="0"/>
              <a:t>Ketentuan Teknis Pemanfaatan Ruang </a:t>
            </a:r>
          </a:p>
          <a:p>
            <a:pPr marL="901700" indent="-538163" algn="just">
              <a:buSzPct val="80000"/>
              <a:buFont typeface="+mj-lt"/>
              <a:buAutoNum type="alphaUcPeriod"/>
            </a:pPr>
            <a:r>
              <a:rPr lang="id-ID" sz="2200" dirty="0" smtClean="0"/>
              <a:t>Pedoman Umum Standar Teknis</a:t>
            </a:r>
          </a:p>
          <a:p>
            <a:pPr marL="901700" indent="-538163" algn="just">
              <a:buSzPct val="80000"/>
              <a:buFont typeface="+mj-lt"/>
              <a:buAutoNum type="alphaUcPeriod"/>
            </a:pPr>
            <a:r>
              <a:rPr lang="id-ID" sz="2200" dirty="0" smtClean="0"/>
              <a:t>Aplikasi Pemanfaatan Ruang dan Bangunan</a:t>
            </a:r>
          </a:p>
          <a:p>
            <a:pPr marL="901700" indent="-538163" algn="just">
              <a:buSzPct val="80000"/>
              <a:buFont typeface="+mj-lt"/>
              <a:buAutoNum type="alphaUcPeriod"/>
            </a:pPr>
            <a:r>
              <a:rPr lang="id-ID" sz="2200" dirty="0" smtClean="0"/>
              <a:t>Mekanisme Pemberian Rekomendasi Melalui Pertimbangan Tim Koordinasi Pemanfaatan Ruang Daerah</a:t>
            </a:r>
          </a:p>
          <a:p>
            <a:pPr marL="365760" indent="-283464" algn="just">
              <a:buSzPct val="80000"/>
              <a:buFont typeface="Wingdings 2"/>
              <a:buChar char=""/>
            </a:pPr>
            <a:endParaRPr lang="id-ID" sz="2200" noProof="0" dirty="0" smtClean="0"/>
          </a:p>
          <a:p>
            <a:pPr marL="365760" indent="-283464" algn="just">
              <a:buSzPct val="80000"/>
              <a:buFont typeface="Wingdings 2"/>
              <a:buChar char=""/>
            </a:pPr>
            <a:endParaRPr kumimoji="0" lang="id-ID" sz="2200" b="0" i="0" u="none" strike="noStrike" kern="1200" cap="none" spc="0" normalizeH="0" baseline="0" noProof="0" dirty="0" smtClean="0">
              <a:ln>
                <a:noFill/>
              </a:ln>
              <a:effectLst/>
              <a:uLnTx/>
              <a:uFillTx/>
              <a:latin typeface="+mn-lt"/>
              <a:ea typeface="+mn-ea"/>
              <a:cs typeface="+mn-cs"/>
            </a:endParaRPr>
          </a:p>
          <a:p>
            <a:pPr marL="365760" marR="0" lvl="0" indent="-283464" algn="just" defTabSz="914400" rtl="0" eaLnBrk="1" fontAlgn="auto" latinLnBrk="0" hangingPunct="1">
              <a:lnSpc>
                <a:spcPct val="100000"/>
              </a:lnSpc>
              <a:buSzPct val="80000"/>
              <a:buFont typeface="Wingdings 2"/>
              <a:buChar char=""/>
              <a:tabLst/>
              <a:defRPr/>
            </a:pPr>
            <a:endParaRPr kumimoji="0" lang="id-ID" sz="2200" b="0" i="0" u="none" strike="noStrike" kern="1200" cap="none" spc="0" normalizeH="0" baseline="0" noProof="0" dirty="0">
              <a:ln>
                <a:noFill/>
              </a:ln>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print"/>
          <a:srcRect/>
          <a:stretch>
            <a:fillRect/>
          </a:stretch>
        </p:blipFill>
        <p:spPr bwMode="auto">
          <a:xfrm>
            <a:off x="251520" y="218294"/>
            <a:ext cx="2664296" cy="4074802"/>
          </a:xfrm>
          <a:prstGeom prst="rect">
            <a:avLst/>
          </a:prstGeom>
          <a:ln>
            <a:headEnd/>
            <a:tailEnd/>
          </a:ln>
        </p:spPr>
        <p:style>
          <a:lnRef idx="2">
            <a:schemeClr val="dk1"/>
          </a:lnRef>
          <a:fillRef idx="1">
            <a:schemeClr val="lt1"/>
          </a:fillRef>
          <a:effectRef idx="0">
            <a:schemeClr val="dk1"/>
          </a:effectRef>
          <a:fontRef idx="minor">
            <a:schemeClr val="dk1"/>
          </a:fontRef>
        </p:style>
      </p:pic>
      <p:pic>
        <p:nvPicPr>
          <p:cNvPr id="10" name="Picture 4"/>
          <p:cNvPicPr>
            <a:picLocks noChangeAspect="1" noChangeArrowheads="1"/>
          </p:cNvPicPr>
          <p:nvPr/>
        </p:nvPicPr>
        <p:blipFill>
          <a:blip r:embed="rId3" cstate="print"/>
          <a:srcRect/>
          <a:stretch>
            <a:fillRect/>
          </a:stretch>
        </p:blipFill>
        <p:spPr bwMode="auto">
          <a:xfrm>
            <a:off x="3203848" y="188640"/>
            <a:ext cx="2666678" cy="4078448"/>
          </a:xfrm>
          <a:prstGeom prst="rect">
            <a:avLst/>
          </a:prstGeom>
          <a:ln>
            <a:headEnd/>
            <a:tailEnd/>
          </a:ln>
        </p:spPr>
        <p:style>
          <a:lnRef idx="2">
            <a:schemeClr val="dk1"/>
          </a:lnRef>
          <a:fillRef idx="1">
            <a:schemeClr val="lt1"/>
          </a:fillRef>
          <a:effectRef idx="0">
            <a:schemeClr val="dk1"/>
          </a:effectRef>
          <a:fontRef idx="minor">
            <a:schemeClr val="dk1"/>
          </a:fontRef>
        </p:style>
      </p:pic>
      <p:pic>
        <p:nvPicPr>
          <p:cNvPr id="13" name="Picture 4"/>
          <p:cNvPicPr>
            <a:picLocks noChangeAspect="1" noChangeArrowheads="1"/>
          </p:cNvPicPr>
          <p:nvPr/>
        </p:nvPicPr>
        <p:blipFill>
          <a:blip r:embed="rId3" cstate="print"/>
          <a:srcRect/>
          <a:stretch>
            <a:fillRect/>
          </a:stretch>
        </p:blipFill>
        <p:spPr bwMode="auto">
          <a:xfrm>
            <a:off x="6225802" y="188640"/>
            <a:ext cx="2666678" cy="4078448"/>
          </a:xfrm>
          <a:prstGeom prst="rect">
            <a:avLst/>
          </a:prstGeom>
          <a:ln>
            <a:headEnd/>
            <a:tailEnd/>
          </a:ln>
        </p:spPr>
        <p:style>
          <a:lnRef idx="2">
            <a:schemeClr val="dk1"/>
          </a:lnRef>
          <a:fillRef idx="1">
            <a:schemeClr val="lt1"/>
          </a:fillRef>
          <a:effectRef idx="0">
            <a:schemeClr val="dk1"/>
          </a:effectRef>
          <a:fontRef idx="minor">
            <a:schemeClr val="dk1"/>
          </a:fontRef>
        </p:style>
      </p:pic>
      <p:pic>
        <p:nvPicPr>
          <p:cNvPr id="11" name="Picture 5"/>
          <p:cNvPicPr>
            <a:picLocks noChangeAspect="1" noChangeArrowheads="1"/>
          </p:cNvPicPr>
          <p:nvPr/>
        </p:nvPicPr>
        <p:blipFill>
          <a:blip r:embed="rId4" cstate="print"/>
          <a:srcRect/>
          <a:stretch>
            <a:fillRect/>
          </a:stretch>
        </p:blipFill>
        <p:spPr bwMode="auto">
          <a:xfrm rot="1971478">
            <a:off x="1502363" y="2096969"/>
            <a:ext cx="2659858" cy="4068014"/>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2" name="Title 1"/>
          <p:cNvSpPr>
            <a:spLocks noGrp="1"/>
          </p:cNvSpPr>
          <p:nvPr>
            <p:ph type="title"/>
          </p:nvPr>
        </p:nvSpPr>
        <p:spPr>
          <a:xfrm>
            <a:off x="3198136" y="2924944"/>
            <a:ext cx="5945864" cy="2367136"/>
          </a:xfrm>
        </p:spPr>
        <p:txBody>
          <a:bodyPr>
            <a:normAutofit fontScale="90000"/>
          </a:bodyPr>
          <a:lstStyle/>
          <a:p>
            <a:pPr algn="ct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SEKIAN </a:t>
            </a:r>
            <a:br>
              <a:rPr lang="id-ID" dirty="0" smtClean="0"/>
            </a:br>
            <a:r>
              <a:rPr lang="id-ID" dirty="0" smtClean="0"/>
              <a:t>dan </a:t>
            </a:r>
            <a:br>
              <a:rPr lang="id-ID" dirty="0" smtClean="0"/>
            </a:br>
            <a:r>
              <a:rPr lang="id-ID" dirty="0" smtClean="0"/>
              <a:t>TERIMA KASIH</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813</TotalTime>
  <Words>836</Words>
  <Application>Microsoft Office PowerPoint</Application>
  <PresentationFormat>On-screen Show (4:3)</PresentationFormat>
  <Paragraphs>87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SOSIALISASI  PERATURAN BUPATI BOGOR </vt:lpstr>
      <vt:lpstr>Latar Belakang  (Filosofis, Sosilogis dan Yuridis)</vt:lpstr>
      <vt:lpstr>Dasar Hukum:</vt:lpstr>
      <vt:lpstr>Lanjutan :</vt:lpstr>
      <vt:lpstr>Ruang Lingkup, meliputi :</vt:lpstr>
      <vt:lpstr>    SEKIAN  dan  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SOSIALISASI  PERATURAN BUPATI BOGOR</dc:title>
  <dc:creator>NU KURING</dc:creator>
  <cp:lastModifiedBy>NU KURING</cp:lastModifiedBy>
  <cp:revision>45</cp:revision>
  <dcterms:created xsi:type="dcterms:W3CDTF">2019-11-12T02:57:01Z</dcterms:created>
  <dcterms:modified xsi:type="dcterms:W3CDTF">2019-11-13T08:58:48Z</dcterms:modified>
</cp:coreProperties>
</file>